
<file path=[Content_Types].xml><?xml version="1.0" encoding="utf-8"?>
<Types xmlns="http://schemas.openxmlformats.org/package/2006/content-types">
  <Default Extension="(null)"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33" r:id="rId3"/>
    <p:sldId id="265" r:id="rId4"/>
    <p:sldId id="335" r:id="rId5"/>
    <p:sldId id="277" r:id="rId6"/>
    <p:sldId id="269" r:id="rId7"/>
    <p:sldId id="304" r:id="rId8"/>
    <p:sldId id="264" r:id="rId9"/>
    <p:sldId id="263" r:id="rId10"/>
    <p:sldId id="336" r:id="rId11"/>
    <p:sldId id="337" r:id="rId12"/>
    <p:sldId id="338" r:id="rId13"/>
    <p:sldId id="339" r:id="rId14"/>
    <p:sldId id="340" r:id="rId15"/>
    <p:sldId id="278" r:id="rId16"/>
    <p:sldId id="279" r:id="rId17"/>
    <p:sldId id="270" r:id="rId18"/>
    <p:sldId id="280" r:id="rId19"/>
    <p:sldId id="281" r:id="rId20"/>
    <p:sldId id="282" r:id="rId21"/>
    <p:sldId id="305" r:id="rId22"/>
    <p:sldId id="306" r:id="rId23"/>
    <p:sldId id="307" r:id="rId24"/>
    <p:sldId id="308" r:id="rId25"/>
    <p:sldId id="309" r:id="rId26"/>
    <p:sldId id="310" r:id="rId27"/>
    <p:sldId id="286" r:id="rId28"/>
    <p:sldId id="287" r:id="rId29"/>
    <p:sldId id="321" r:id="rId30"/>
    <p:sldId id="322" r:id="rId31"/>
    <p:sldId id="324" r:id="rId32"/>
    <p:sldId id="323" r:id="rId33"/>
    <p:sldId id="311" r:id="rId34"/>
    <p:sldId id="313" r:id="rId35"/>
    <p:sldId id="314" r:id="rId36"/>
    <p:sldId id="315" r:id="rId37"/>
    <p:sldId id="325" r:id="rId38"/>
    <p:sldId id="326" r:id="rId39"/>
    <p:sldId id="327" r:id="rId40"/>
    <p:sldId id="328" r:id="rId41"/>
    <p:sldId id="329" r:id="rId42"/>
    <p:sldId id="330" r:id="rId43"/>
    <p:sldId id="331" r:id="rId44"/>
    <p:sldId id="33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94"/>
    <p:restoredTop sz="92945" autoAdjust="0"/>
  </p:normalViewPr>
  <p:slideViewPr>
    <p:cSldViewPr snapToGrid="0" snapToObjects="1">
      <p:cViewPr varScale="1">
        <p:scale>
          <a:sx n="118" d="100"/>
          <a:sy n="118" d="100"/>
        </p:scale>
        <p:origin x="2240"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B7D9CC-341E-584D-B199-AAD2560EA302}" type="datetimeFigureOut">
              <a:rPr lang="en-US" smtClean="0"/>
              <a:pPr/>
              <a:t>6/26/25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471016-0545-D740-85C2-51AA04CA8183}" type="slidenum">
              <a:rPr lang="en-US" smtClean="0"/>
              <a:pPr/>
              <a:t>‹#›</a:t>
            </a:fld>
            <a:endParaRPr lang="en-US"/>
          </a:p>
        </p:txBody>
      </p:sp>
    </p:spTree>
    <p:extLst>
      <p:ext uri="{BB962C8B-B14F-4D97-AF65-F5344CB8AC3E}">
        <p14:creationId xmlns:p14="http://schemas.microsoft.com/office/powerpoint/2010/main" val="16229177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471016-0545-D740-85C2-51AA04CA8183}" type="slidenum">
              <a:rPr lang="en-US" smtClean="0"/>
              <a:pPr/>
              <a:t>19</a:t>
            </a:fld>
            <a:endParaRPr lang="en-US"/>
          </a:p>
        </p:txBody>
      </p:sp>
    </p:spTree>
    <p:extLst>
      <p:ext uri="{BB962C8B-B14F-4D97-AF65-F5344CB8AC3E}">
        <p14:creationId xmlns:p14="http://schemas.microsoft.com/office/powerpoint/2010/main" val="390963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471016-0545-D740-85C2-51AA04CA8183}" type="slidenum">
              <a:rPr lang="en-US" smtClean="0"/>
              <a:pPr/>
              <a:t>39</a:t>
            </a:fld>
            <a:endParaRPr lang="en-US"/>
          </a:p>
        </p:txBody>
      </p:sp>
    </p:spTree>
    <p:extLst>
      <p:ext uri="{BB962C8B-B14F-4D97-AF65-F5344CB8AC3E}">
        <p14:creationId xmlns:p14="http://schemas.microsoft.com/office/powerpoint/2010/main" val="208537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81F0430-165A-9F47-A4E4-2696B694A269}" type="datetime1">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7686438-8C2E-4D41-B54C-72CD98521149}" type="datetime1">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412A78-34AC-F846-9334-2DB7FA9FA0D4}" type="datetime1">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D087CB-5BC8-2F48-9063-F65760343C84}"/>
              </a:ext>
            </a:extLst>
          </p:cNvPr>
          <p:cNvSpPr>
            <a:spLocks noGrp="1"/>
          </p:cNvSpPr>
          <p:nvPr>
            <p:ph type="dt" sz="half" idx="10"/>
          </p:nvPr>
        </p:nvSpPr>
        <p:spPr>
          <a:xfrm>
            <a:off x="457200" y="6548253"/>
            <a:ext cx="2133600" cy="365125"/>
          </a:xfrm>
        </p:spPr>
        <p:txBody>
          <a:bodyPr/>
          <a:lstStyle/>
          <a:p>
            <a:fld id="{90C3CC42-3F4F-3448-8216-E7E9DC1C4CB4}" type="datetime1">
              <a:rPr lang="en-US" smtClean="0"/>
              <a:t>6/26/25</a:t>
            </a:fld>
            <a:endParaRPr lang="en-US"/>
          </a:p>
        </p:txBody>
      </p:sp>
      <p:sp>
        <p:nvSpPr>
          <p:cNvPr id="9" name="Slide Number Placeholder 8">
            <a:extLst>
              <a:ext uri="{FF2B5EF4-FFF2-40B4-BE49-F238E27FC236}">
                <a16:creationId xmlns:a16="http://schemas.microsoft.com/office/drawing/2014/main" id="{CAC9ED9D-E6D8-744C-B06B-03CA74EDF2C5}"/>
              </a:ext>
            </a:extLst>
          </p:cNvPr>
          <p:cNvSpPr>
            <a:spLocks noGrp="1"/>
          </p:cNvSpPr>
          <p:nvPr>
            <p:ph type="sldNum" sz="quarter" idx="12"/>
          </p:nvPr>
        </p:nvSpPr>
        <p:spPr>
          <a:xfrm>
            <a:off x="6553200" y="6539804"/>
            <a:ext cx="2133600" cy="365125"/>
          </a:xfrm>
        </p:spPr>
        <p:txBody>
          <a:bodyPr/>
          <a:lstStyle/>
          <a:p>
            <a:fld id="{9E937ACD-6ADF-6C40-9EA5-EE938FF512F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65F11F-D091-EF4D-9A29-A60A86254988}" type="datetime1">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D5FF6F-B76E-5A43-BD71-1C6A258D0D37}" type="datetime1">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FEC567-9ECC-A246-A92F-F9303DD54EE9}" type="datetime1">
              <a:rPr lang="en-US" smtClean="0"/>
              <a:t>6/26/25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99DF80-B326-CE41-975B-D3D1D2663183}" type="datetime1">
              <a:rPr lang="en-US" smtClean="0"/>
              <a:t>6/26/25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B95CA-7481-1A49-A54A-68B03129B409}" type="datetime1">
              <a:rPr lang="en-US" smtClean="0"/>
              <a:t>6/26/25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50464E-9DF0-8140-A8D0-4D8B9903B9C3}" type="datetime1">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5381D3-A60A-634F-BBD0-B0A36DCCF5CF}" type="datetime1">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937ACD-6ADF-6C40-9EA5-EE938FF512F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6BB269-1212-6C46-94E1-9A28CFFEF861}" type="datetime1">
              <a:rPr lang="en-US" smtClean="0"/>
              <a:t>6/26/25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937ACD-6ADF-6C40-9EA5-EE938FF512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ocs.arduino.cc/learn/microcontrollers/analog-outpu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Output_impedance" TargetMode="External"/><Relationship Id="rId2" Type="http://schemas.openxmlformats.org/officeDocument/2006/relationships/hyperlink" Target="https://en.wikipedia.org/wiki/Common_collector"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en.wikipedia.org/wiki/Buffer_amplifier" TargetMode="External"/><Relationship Id="rId4" Type="http://schemas.openxmlformats.org/officeDocument/2006/relationships/hyperlink" Target="https://en.wikipedia.org/wiki/Load_impedanc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Electric_current" TargetMode="External"/><Relationship Id="rId2" Type="http://schemas.openxmlformats.org/officeDocument/2006/relationships/hyperlink" Target="https://en.wikipedia.org/wiki/Current_mirror"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en.wikipedia.org/wiki/Active_devic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Complex_number" TargetMode="External"/><Relationship Id="rId2" Type="http://schemas.openxmlformats.org/officeDocument/2006/relationships/hyperlink" Target="http://en.wikipedia.org/wiki/Fourier_analysis" TargetMode="External"/><Relationship Id="rId1" Type="http://schemas.openxmlformats.org/officeDocument/2006/relationships/slideLayout" Target="../slideLayouts/slideLayout2.xml"/><Relationship Id="rId4" Type="http://schemas.openxmlformats.org/officeDocument/2006/relationships/hyperlink" Target="http://www.youtube.co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satcure-focus.com/tutor/page4.htm"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5.wdp"/><Relationship Id="rId4" Type="http://schemas.openxmlformats.org/officeDocument/2006/relationships/image" Target="../media/image21.png"/><Relationship Id="rId9" Type="http://schemas.microsoft.com/office/2007/relationships/hdphoto" Target="../media/hdphoto7.wdp"/></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g.eng.cam.ac.uk/mmg/teaching/linearcircuits/mosfet.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nul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hyperlink" Target="https://www.ted.com/talks/sir_ken_robinson_bring_on_the_revolution" TargetMode="Externa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poignant.guid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amazon.com/Society-Mind-Marvin-Minsky/dp/0671657135/"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hbo.com/exterminate-all-the-brutes" TargetMode="External"/><Relationship Id="rId2" Type="http://schemas.openxmlformats.org/officeDocument/2006/relationships/hyperlink" Target="https://hiddenbrain.org/podcast/one-head-two-brains/" TargetMode="External"/><Relationship Id="rId1" Type="http://schemas.openxmlformats.org/officeDocument/2006/relationships/slideLayout" Target="../slideLayouts/slideLayout2.xml"/><Relationship Id="rId5" Type="http://schemas.openxmlformats.org/officeDocument/2006/relationships/hyperlink" Target="https://www.hbo.com/documentaries/the-crime-of-the-century" TargetMode="External"/><Relationship Id="rId4" Type="http://schemas.openxmlformats.org/officeDocument/2006/relationships/hyperlink" Target="https://theintercept.com/2021/05/02/exterminate-all-the-brutes-hb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Review</a:t>
            </a:r>
          </a:p>
        </p:txBody>
      </p:sp>
      <p:sp>
        <p:nvSpPr>
          <p:cNvPr id="3" name="Subtitle 2"/>
          <p:cNvSpPr>
            <a:spLocks noGrp="1"/>
          </p:cNvSpPr>
          <p:nvPr>
            <p:ph type="subTitle" idx="1"/>
          </p:nvPr>
        </p:nvSpPr>
        <p:spPr/>
        <p:txBody>
          <a:bodyPr/>
          <a:lstStyle/>
          <a:p>
            <a:r>
              <a:rPr lang="en-US"/>
              <a:t>Electronics </a:t>
            </a:r>
            <a:endParaRPr lang="en-US" dirty="0"/>
          </a:p>
        </p:txBody>
      </p:sp>
      <p:sp>
        <p:nvSpPr>
          <p:cNvPr id="4" name="Slide Number Placeholder 3">
            <a:extLst>
              <a:ext uri="{FF2B5EF4-FFF2-40B4-BE49-F238E27FC236}">
                <a16:creationId xmlns:a16="http://schemas.microsoft.com/office/drawing/2014/main" id="{B9D81164-AE48-5C46-831F-FB390C6EA295}"/>
              </a:ext>
            </a:extLst>
          </p:cNvPr>
          <p:cNvSpPr>
            <a:spLocks noGrp="1"/>
          </p:cNvSpPr>
          <p:nvPr>
            <p:ph type="sldNum" sz="quarter" idx="12"/>
          </p:nvPr>
        </p:nvSpPr>
        <p:spPr/>
        <p:txBody>
          <a:bodyPr/>
          <a:lstStyle/>
          <a:p>
            <a:fld id="{9E937ACD-6ADF-6C40-9EA5-EE938FF512FE}"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1852-1B6E-5938-7A66-099BCAF491FC}"/>
              </a:ext>
            </a:extLst>
          </p:cNvPr>
          <p:cNvSpPr>
            <a:spLocks noGrp="1"/>
          </p:cNvSpPr>
          <p:nvPr>
            <p:ph type="title"/>
          </p:nvPr>
        </p:nvSpPr>
        <p:spPr/>
        <p:txBody>
          <a:bodyPr/>
          <a:lstStyle/>
          <a:p>
            <a:r>
              <a:rPr lang="en-US" dirty="0"/>
              <a:t>LM317 Automation</a:t>
            </a:r>
          </a:p>
        </p:txBody>
      </p:sp>
      <p:sp>
        <p:nvSpPr>
          <p:cNvPr id="3" name="Content Placeholder 2">
            <a:extLst>
              <a:ext uri="{FF2B5EF4-FFF2-40B4-BE49-F238E27FC236}">
                <a16:creationId xmlns:a16="http://schemas.microsoft.com/office/drawing/2014/main" id="{4E205B16-253A-FE9F-62B1-527F3B70902D}"/>
              </a:ext>
            </a:extLst>
          </p:cNvPr>
          <p:cNvSpPr>
            <a:spLocks noGrp="1"/>
          </p:cNvSpPr>
          <p:nvPr>
            <p:ph idx="1"/>
          </p:nvPr>
        </p:nvSpPr>
        <p:spPr>
          <a:xfrm>
            <a:off x="457200" y="1600200"/>
            <a:ext cx="8229600" cy="5061857"/>
          </a:xfrm>
        </p:spPr>
        <p:txBody>
          <a:bodyPr>
            <a:normAutofit fontScale="92500" lnSpcReduction="10000"/>
          </a:bodyPr>
          <a:lstStyle/>
          <a:p>
            <a:r>
              <a:rPr lang="en-US" dirty="0"/>
              <a:t>Objective: Design, prototype, build, characterize, an Arduino controlled LM317 power supply</a:t>
            </a:r>
          </a:p>
          <a:p>
            <a:r>
              <a:rPr lang="en-US" dirty="0"/>
              <a:t>Methods: </a:t>
            </a:r>
            <a:r>
              <a:rPr lang="en-US" i="1" dirty="0"/>
              <a:t>break it down into steps to handle the complexity of the task … Design, prototype, build, characterize are good first “cuts”. Some maybe broken down further, e.g., </a:t>
            </a:r>
          </a:p>
          <a:p>
            <a:pPr lvl="1"/>
            <a:r>
              <a:rPr lang="en-US" i="1" dirty="0"/>
              <a:t>PWM filter</a:t>
            </a:r>
          </a:p>
          <a:p>
            <a:pPr lvl="1"/>
            <a:r>
              <a:rPr lang="en-US" i="1" dirty="0"/>
              <a:t>Emitter follower</a:t>
            </a:r>
          </a:p>
          <a:p>
            <a:pPr lvl="1"/>
            <a:r>
              <a:rPr lang="en-US" i="1" dirty="0"/>
              <a:t>Current mirror</a:t>
            </a:r>
          </a:p>
          <a:p>
            <a:pPr lvl="1"/>
            <a:r>
              <a:rPr lang="en-US" i="1" dirty="0"/>
              <a:t>Calibration</a:t>
            </a:r>
          </a:p>
          <a:p>
            <a:pPr lvl="1"/>
            <a:r>
              <a:rPr lang="en-US" i="1" dirty="0"/>
              <a:t>Simulation</a:t>
            </a:r>
          </a:p>
          <a:p>
            <a:pPr lvl="2"/>
            <a:r>
              <a:rPr lang="en-US" i="1" dirty="0"/>
              <a:t>Theory 1</a:t>
            </a:r>
          </a:p>
          <a:p>
            <a:pPr lvl="2"/>
            <a:r>
              <a:rPr lang="en-US" i="1" dirty="0"/>
              <a:t>Theory 2</a:t>
            </a:r>
          </a:p>
          <a:p>
            <a:pPr lvl="2"/>
            <a:r>
              <a:rPr lang="en-US" i="1" dirty="0"/>
              <a:t>Theory 3</a:t>
            </a:r>
          </a:p>
          <a:p>
            <a:r>
              <a:rPr lang="en-US" i="1" dirty="0"/>
              <a:t>Reductionism lets you </a:t>
            </a:r>
            <a:r>
              <a:rPr lang="en-US" u="sng" dirty="0"/>
              <a:t>focus</a:t>
            </a:r>
            <a:r>
              <a:rPr lang="en-US" i="1" dirty="0"/>
              <a:t> all attention on the part, then move onto laser focus on the next part. </a:t>
            </a:r>
            <a:endParaRPr lang="en-US" dirty="0"/>
          </a:p>
        </p:txBody>
      </p:sp>
      <p:sp>
        <p:nvSpPr>
          <p:cNvPr id="4" name="Slide Number Placeholder 3">
            <a:extLst>
              <a:ext uri="{FF2B5EF4-FFF2-40B4-BE49-F238E27FC236}">
                <a16:creationId xmlns:a16="http://schemas.microsoft.com/office/drawing/2014/main" id="{B09D7971-B001-478F-869D-1F5DADA158C4}"/>
              </a:ext>
            </a:extLst>
          </p:cNvPr>
          <p:cNvSpPr>
            <a:spLocks noGrp="1"/>
          </p:cNvSpPr>
          <p:nvPr>
            <p:ph type="sldNum" sz="quarter" idx="12"/>
          </p:nvPr>
        </p:nvSpPr>
        <p:spPr/>
        <p:txBody>
          <a:bodyPr/>
          <a:lstStyle/>
          <a:p>
            <a:fld id="{9E937ACD-6ADF-6C40-9EA5-EE938FF512FE}" type="slidenum">
              <a:rPr lang="en-US" smtClean="0"/>
              <a:pPr/>
              <a:t>10</a:t>
            </a:fld>
            <a:endParaRPr lang="en-US"/>
          </a:p>
        </p:txBody>
      </p:sp>
    </p:spTree>
    <p:extLst>
      <p:ext uri="{BB962C8B-B14F-4D97-AF65-F5344CB8AC3E}">
        <p14:creationId xmlns:p14="http://schemas.microsoft.com/office/powerpoint/2010/main" val="2970398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532B-0476-DEAF-0ECB-0AF8A33C0741}"/>
              </a:ext>
            </a:extLst>
          </p:cNvPr>
          <p:cNvSpPr>
            <a:spLocks noGrp="1"/>
          </p:cNvSpPr>
          <p:nvPr>
            <p:ph type="title"/>
          </p:nvPr>
        </p:nvSpPr>
        <p:spPr/>
        <p:txBody>
          <a:bodyPr/>
          <a:lstStyle/>
          <a:p>
            <a:r>
              <a:rPr lang="en-US" dirty="0"/>
              <a:t>PWM filter</a:t>
            </a:r>
          </a:p>
        </p:txBody>
      </p:sp>
      <p:sp>
        <p:nvSpPr>
          <p:cNvPr id="3" name="Content Placeholder 2">
            <a:extLst>
              <a:ext uri="{FF2B5EF4-FFF2-40B4-BE49-F238E27FC236}">
                <a16:creationId xmlns:a16="http://schemas.microsoft.com/office/drawing/2014/main" id="{294BF309-7F95-A1EA-4481-370F50C24117}"/>
              </a:ext>
            </a:extLst>
          </p:cNvPr>
          <p:cNvSpPr>
            <a:spLocks noGrp="1"/>
          </p:cNvSpPr>
          <p:nvPr>
            <p:ph idx="1"/>
          </p:nvPr>
        </p:nvSpPr>
        <p:spPr/>
        <p:txBody>
          <a:bodyPr/>
          <a:lstStyle/>
          <a:p>
            <a:r>
              <a:rPr lang="en-US" dirty="0"/>
              <a:t>What </a:t>
            </a:r>
            <a:r>
              <a:rPr lang="en-US" i="1" dirty="0"/>
              <a:t>is</a:t>
            </a:r>
            <a:r>
              <a:rPr lang="en-US" dirty="0"/>
              <a:t> PWM? </a:t>
            </a:r>
          </a:p>
          <a:p>
            <a:pPr lvl="1"/>
            <a:r>
              <a:rPr lang="en-US" dirty="0"/>
              <a:t>Should you trust intuition, or look it up???</a:t>
            </a:r>
          </a:p>
          <a:p>
            <a:pPr lvl="1"/>
            <a:r>
              <a:rPr lang="en-US" dirty="0">
                <a:hlinkClick r:id="rId2"/>
              </a:rPr>
              <a:t>https://docs.arduino.cc/learn/microcontrollers/analog-output</a:t>
            </a:r>
            <a:r>
              <a:rPr lang="en-US" dirty="0"/>
              <a:t> </a:t>
            </a:r>
          </a:p>
        </p:txBody>
      </p:sp>
      <p:sp>
        <p:nvSpPr>
          <p:cNvPr id="4" name="Slide Number Placeholder 3">
            <a:extLst>
              <a:ext uri="{FF2B5EF4-FFF2-40B4-BE49-F238E27FC236}">
                <a16:creationId xmlns:a16="http://schemas.microsoft.com/office/drawing/2014/main" id="{EFFB7A35-2208-4B3F-8192-5FBB4E6B7F52}"/>
              </a:ext>
            </a:extLst>
          </p:cNvPr>
          <p:cNvSpPr>
            <a:spLocks noGrp="1"/>
          </p:cNvSpPr>
          <p:nvPr>
            <p:ph type="sldNum" sz="quarter" idx="12"/>
          </p:nvPr>
        </p:nvSpPr>
        <p:spPr/>
        <p:txBody>
          <a:bodyPr/>
          <a:lstStyle/>
          <a:p>
            <a:fld id="{9E937ACD-6ADF-6C40-9EA5-EE938FF512FE}" type="slidenum">
              <a:rPr lang="en-US" smtClean="0"/>
              <a:pPr/>
              <a:t>11</a:t>
            </a:fld>
            <a:endParaRPr lang="en-US"/>
          </a:p>
        </p:txBody>
      </p:sp>
    </p:spTree>
    <p:extLst>
      <p:ext uri="{BB962C8B-B14F-4D97-AF65-F5344CB8AC3E}">
        <p14:creationId xmlns:p14="http://schemas.microsoft.com/office/powerpoint/2010/main" val="226208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4FAE-3B3C-CC5C-19B1-BE384A035A1C}"/>
              </a:ext>
            </a:extLst>
          </p:cNvPr>
          <p:cNvSpPr>
            <a:spLocks noGrp="1"/>
          </p:cNvSpPr>
          <p:nvPr>
            <p:ph type="title"/>
          </p:nvPr>
        </p:nvSpPr>
        <p:spPr/>
        <p:txBody>
          <a:bodyPr/>
          <a:lstStyle/>
          <a:p>
            <a:r>
              <a:rPr lang="en-US" dirty="0"/>
              <a:t>Emitter follower</a:t>
            </a:r>
          </a:p>
        </p:txBody>
      </p:sp>
      <p:sp>
        <p:nvSpPr>
          <p:cNvPr id="3" name="Content Placeholder 2">
            <a:extLst>
              <a:ext uri="{FF2B5EF4-FFF2-40B4-BE49-F238E27FC236}">
                <a16:creationId xmlns:a16="http://schemas.microsoft.com/office/drawing/2014/main" id="{0673C754-2E1B-120E-92E2-3902014E6830}"/>
              </a:ext>
            </a:extLst>
          </p:cNvPr>
          <p:cNvSpPr>
            <a:spLocks noGrp="1"/>
          </p:cNvSpPr>
          <p:nvPr>
            <p:ph idx="1"/>
          </p:nvPr>
        </p:nvSpPr>
        <p:spPr/>
        <p:txBody>
          <a:bodyPr>
            <a:normAutofit/>
          </a:bodyPr>
          <a:lstStyle/>
          <a:p>
            <a:r>
              <a:rPr lang="en-US" dirty="0"/>
              <a:t>One of just 4 single BJT circuits described in lecture and our book (switch, follower, current source, and amplifier)</a:t>
            </a:r>
          </a:p>
          <a:p>
            <a:r>
              <a:rPr lang="en-US" dirty="0"/>
              <a:t>Pg. 350 of our book, or I went to Wikipedia, which redirected to: </a:t>
            </a:r>
            <a:r>
              <a:rPr lang="en-US" dirty="0">
                <a:hlinkClick r:id="rId2"/>
              </a:rPr>
              <a:t>https://en.wikipedia.org/wiki/Common_collector</a:t>
            </a:r>
            <a:r>
              <a:rPr lang="en-US" dirty="0"/>
              <a:t> </a:t>
            </a:r>
          </a:p>
          <a:p>
            <a:pPr lvl="1"/>
            <a:r>
              <a:rPr lang="en-US" sz="1800" dirty="0"/>
              <a:t>Applications: “</a:t>
            </a:r>
            <a:r>
              <a:rPr lang="en-US" sz="1800" b="0" i="0" u="none" strike="noStrike" dirty="0">
                <a:solidFill>
                  <a:srgbClr val="202122"/>
                </a:solidFill>
                <a:effectLst/>
                <a:latin typeface="Arial" panose="020B0604020202020204" pitchFamily="34" charset="0"/>
              </a:rPr>
              <a:t>The low output impedance allows a source with a large </a:t>
            </a:r>
            <a:r>
              <a:rPr lang="en-US" sz="1800" b="0" i="0" u="none" strike="noStrike" dirty="0">
                <a:solidFill>
                  <a:srgbClr val="0B0080"/>
                </a:solidFill>
                <a:effectLst/>
                <a:latin typeface="Arial" panose="020B0604020202020204" pitchFamily="34" charset="0"/>
                <a:hlinkClick r:id="rId3" tooltip="Output impedance"/>
              </a:rPr>
              <a:t>output impedance</a:t>
            </a:r>
            <a:r>
              <a:rPr lang="en-US" sz="1800" b="0" i="0" u="none" strike="noStrike" dirty="0">
                <a:solidFill>
                  <a:srgbClr val="202122"/>
                </a:solidFill>
                <a:effectLst/>
                <a:latin typeface="Arial" panose="020B0604020202020204" pitchFamily="34" charset="0"/>
              </a:rPr>
              <a:t> to drive a small </a:t>
            </a:r>
            <a:r>
              <a:rPr lang="en-US" sz="1800" b="0" i="0" u="none" strike="noStrike" dirty="0">
                <a:solidFill>
                  <a:srgbClr val="0B0080"/>
                </a:solidFill>
                <a:effectLst/>
                <a:latin typeface="Arial" panose="020B0604020202020204" pitchFamily="34" charset="0"/>
                <a:hlinkClick r:id="rId4" tooltip="Load impedance"/>
              </a:rPr>
              <a:t>load impedance</a:t>
            </a:r>
            <a:r>
              <a:rPr lang="en-US" sz="1800" b="0" i="0" u="none" strike="noStrike" dirty="0">
                <a:solidFill>
                  <a:srgbClr val="202122"/>
                </a:solidFill>
                <a:effectLst/>
                <a:latin typeface="Arial" panose="020B0604020202020204" pitchFamily="34" charset="0"/>
              </a:rPr>
              <a:t>; it functions as a voltage </a:t>
            </a:r>
            <a:r>
              <a:rPr lang="en-US" sz="1800" b="0" i="0" u="none" strike="noStrike" dirty="0">
                <a:solidFill>
                  <a:srgbClr val="0B0080"/>
                </a:solidFill>
                <a:effectLst/>
                <a:latin typeface="Arial" panose="020B0604020202020204" pitchFamily="34" charset="0"/>
                <a:hlinkClick r:id="rId5" tooltip="Buffer amplifier"/>
              </a:rPr>
              <a:t>buffer</a:t>
            </a:r>
            <a:r>
              <a:rPr lang="en-US" sz="1800" b="0" i="0" u="none" strike="noStrike" dirty="0">
                <a:solidFill>
                  <a:srgbClr val="202122"/>
                </a:solidFill>
                <a:effectLst/>
                <a:latin typeface="Arial" panose="020B0604020202020204" pitchFamily="34" charset="0"/>
              </a:rPr>
              <a:t>. In other words, the circuit has current gain (which depends largely on the </a:t>
            </a:r>
            <a:r>
              <a:rPr lang="en-US" sz="1800" b="0" i="1" u="none" strike="noStrike" dirty="0" err="1">
                <a:solidFill>
                  <a:srgbClr val="202122"/>
                </a:solidFill>
                <a:effectLst/>
                <a:latin typeface="Arial" panose="020B0604020202020204" pitchFamily="34" charset="0"/>
              </a:rPr>
              <a:t>h</a:t>
            </a:r>
            <a:r>
              <a:rPr lang="en-US" sz="1800" b="0" i="0" u="none" strike="noStrike" baseline="-25000" dirty="0" err="1">
                <a:solidFill>
                  <a:srgbClr val="202122"/>
                </a:solidFill>
                <a:effectLst/>
                <a:latin typeface="Arial" panose="020B0604020202020204" pitchFamily="34" charset="0"/>
              </a:rPr>
              <a:t>FE</a:t>
            </a:r>
            <a:r>
              <a:rPr lang="en-US" sz="1800" b="0" i="0" u="none" strike="noStrike" dirty="0">
                <a:solidFill>
                  <a:srgbClr val="202122"/>
                </a:solidFill>
                <a:effectLst/>
                <a:latin typeface="Arial" panose="020B0604020202020204" pitchFamily="34" charset="0"/>
              </a:rPr>
              <a:t> of the transistor) instead of voltage gain …”</a:t>
            </a:r>
          </a:p>
          <a:p>
            <a:endParaRPr lang="en-US" sz="2000" dirty="0">
              <a:solidFill>
                <a:srgbClr val="202122"/>
              </a:solidFill>
              <a:latin typeface="Arial" panose="020B0604020202020204" pitchFamily="34" charset="0"/>
            </a:endParaRPr>
          </a:p>
          <a:p>
            <a:r>
              <a:rPr lang="en-US" sz="2000" i="1" dirty="0">
                <a:solidFill>
                  <a:srgbClr val="202122"/>
                </a:solidFill>
                <a:latin typeface="Arial" panose="020B0604020202020204" pitchFamily="34" charset="0"/>
              </a:rPr>
              <a:t>You can’t guess or intuit this stuff, but you can rewire your brain to think this way … with practice, patience, perseverance … </a:t>
            </a:r>
            <a:endParaRPr lang="en-US" i="1" dirty="0"/>
          </a:p>
        </p:txBody>
      </p:sp>
      <p:sp>
        <p:nvSpPr>
          <p:cNvPr id="4" name="Slide Number Placeholder 3">
            <a:extLst>
              <a:ext uri="{FF2B5EF4-FFF2-40B4-BE49-F238E27FC236}">
                <a16:creationId xmlns:a16="http://schemas.microsoft.com/office/drawing/2014/main" id="{E27B6B33-FE80-D977-F326-C73EC3A305E1}"/>
              </a:ext>
            </a:extLst>
          </p:cNvPr>
          <p:cNvSpPr>
            <a:spLocks noGrp="1"/>
          </p:cNvSpPr>
          <p:nvPr>
            <p:ph type="sldNum" sz="quarter" idx="12"/>
          </p:nvPr>
        </p:nvSpPr>
        <p:spPr/>
        <p:txBody>
          <a:bodyPr/>
          <a:lstStyle/>
          <a:p>
            <a:fld id="{9E937ACD-6ADF-6C40-9EA5-EE938FF512FE}" type="slidenum">
              <a:rPr lang="en-US" smtClean="0"/>
              <a:pPr/>
              <a:t>12</a:t>
            </a:fld>
            <a:endParaRPr lang="en-US" dirty="0"/>
          </a:p>
        </p:txBody>
      </p:sp>
      <p:pic>
        <p:nvPicPr>
          <p:cNvPr id="34818" name="Picture 2">
            <a:extLst>
              <a:ext uri="{FF2B5EF4-FFF2-40B4-BE49-F238E27FC236}">
                <a16:creationId xmlns:a16="http://schemas.microsoft.com/office/drawing/2014/main" id="{31253090-8089-9BC8-B29F-53C78B783B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270669"/>
            <a:ext cx="1651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2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5D310-CBCE-D503-9C76-712079948A9C}"/>
              </a:ext>
            </a:extLst>
          </p:cNvPr>
          <p:cNvSpPr>
            <a:spLocks noGrp="1"/>
          </p:cNvSpPr>
          <p:nvPr>
            <p:ph type="title"/>
          </p:nvPr>
        </p:nvSpPr>
        <p:spPr/>
        <p:txBody>
          <a:bodyPr/>
          <a:lstStyle/>
          <a:p>
            <a:r>
              <a:rPr lang="en-US" dirty="0"/>
              <a:t>Current Mirror</a:t>
            </a:r>
          </a:p>
        </p:txBody>
      </p:sp>
      <p:sp>
        <p:nvSpPr>
          <p:cNvPr id="3" name="Content Placeholder 2">
            <a:extLst>
              <a:ext uri="{FF2B5EF4-FFF2-40B4-BE49-F238E27FC236}">
                <a16:creationId xmlns:a16="http://schemas.microsoft.com/office/drawing/2014/main" id="{EF36CAF4-EBAB-5EB7-CB25-375EB5779323}"/>
              </a:ext>
            </a:extLst>
          </p:cNvPr>
          <p:cNvSpPr>
            <a:spLocks noGrp="1"/>
          </p:cNvSpPr>
          <p:nvPr>
            <p:ph idx="1"/>
          </p:nvPr>
        </p:nvSpPr>
        <p:spPr>
          <a:xfrm>
            <a:off x="457200" y="1600200"/>
            <a:ext cx="8229600" cy="5105400"/>
          </a:xfrm>
        </p:spPr>
        <p:txBody>
          <a:bodyPr>
            <a:normAutofit fontScale="92500" lnSpcReduction="10000"/>
          </a:bodyPr>
          <a:lstStyle/>
          <a:p>
            <a:r>
              <a:rPr lang="en-US" dirty="0">
                <a:hlinkClick r:id="rId2"/>
              </a:rPr>
              <a:t>https://en.wikipedia.org/wiki/Current_mirror</a:t>
            </a:r>
            <a:r>
              <a:rPr lang="en-US" dirty="0"/>
              <a:t> </a:t>
            </a:r>
          </a:p>
          <a:p>
            <a:r>
              <a:rPr lang="en-US" dirty="0"/>
              <a:t>One of a few 2-transistor circuits we discussed</a:t>
            </a:r>
            <a:br>
              <a:rPr lang="en-US" dirty="0"/>
            </a:br>
            <a:r>
              <a:rPr lang="en-US" dirty="0"/>
              <a:t>in lecture … </a:t>
            </a:r>
          </a:p>
          <a:p>
            <a:r>
              <a:rPr lang="en-US" dirty="0"/>
              <a:t>“</a:t>
            </a:r>
            <a:r>
              <a:rPr lang="en-US" b="0" i="0" u="none" strike="noStrike" dirty="0">
                <a:solidFill>
                  <a:srgbClr val="202122"/>
                </a:solidFill>
                <a:effectLst/>
                <a:latin typeface="Arial" panose="020B0604020202020204" pitchFamily="34" charset="0"/>
              </a:rPr>
              <a:t>A </a:t>
            </a:r>
            <a:r>
              <a:rPr lang="en-US" b="1" i="0" u="none" strike="noStrike" dirty="0">
                <a:solidFill>
                  <a:srgbClr val="202122"/>
                </a:solidFill>
                <a:effectLst/>
                <a:latin typeface="Arial" panose="020B0604020202020204" pitchFamily="34" charset="0"/>
              </a:rPr>
              <a:t>current mirror</a:t>
            </a:r>
            <a:r>
              <a:rPr lang="en-US" b="0" i="0" u="none" strike="noStrike" dirty="0">
                <a:solidFill>
                  <a:srgbClr val="202122"/>
                </a:solidFill>
                <a:effectLst/>
                <a:latin typeface="Arial" panose="020B0604020202020204" pitchFamily="34" charset="0"/>
              </a:rPr>
              <a:t> is a circuit designed to copy a </a:t>
            </a:r>
            <a:r>
              <a:rPr lang="en-US" b="0" i="0" u="none" strike="noStrike" dirty="0">
                <a:solidFill>
                  <a:srgbClr val="0B0080"/>
                </a:solidFill>
                <a:effectLst/>
                <a:latin typeface="Arial" panose="020B0604020202020204" pitchFamily="34" charset="0"/>
                <a:hlinkClick r:id="rId3" tooltip="Electric current"/>
              </a:rPr>
              <a:t>current</a:t>
            </a:r>
            <a:r>
              <a:rPr lang="en-US" b="0" i="0" u="none" strike="noStrike" dirty="0">
                <a:solidFill>
                  <a:srgbClr val="202122"/>
                </a:solidFill>
                <a:effectLst/>
                <a:latin typeface="Arial" panose="020B0604020202020204" pitchFamily="34" charset="0"/>
              </a:rPr>
              <a:t> through one </a:t>
            </a:r>
            <a:r>
              <a:rPr lang="en-US" b="0" i="0" u="none" strike="noStrike" dirty="0">
                <a:solidFill>
                  <a:srgbClr val="0B0080"/>
                </a:solidFill>
                <a:effectLst/>
                <a:latin typeface="Arial" panose="020B0604020202020204" pitchFamily="34" charset="0"/>
                <a:hlinkClick r:id="rId4" tooltip="Active device"/>
              </a:rPr>
              <a:t>active device</a:t>
            </a:r>
            <a:r>
              <a:rPr lang="en-US" b="0" i="0" u="none" strike="noStrike" dirty="0">
                <a:solidFill>
                  <a:srgbClr val="202122"/>
                </a:solidFill>
                <a:effectLst/>
                <a:latin typeface="Arial" panose="020B0604020202020204" pitchFamily="34" charset="0"/>
              </a:rPr>
              <a:t> by controlling the current in another active device of a circuit …”</a:t>
            </a:r>
          </a:p>
          <a:p>
            <a:r>
              <a:rPr lang="en-US" dirty="0">
                <a:solidFill>
                  <a:srgbClr val="202122"/>
                </a:solidFill>
                <a:latin typeface="Arial" panose="020B0604020202020204" pitchFamily="34" charset="0"/>
              </a:rPr>
              <a:t>The reference current, I</a:t>
            </a:r>
            <a:r>
              <a:rPr lang="en-US" baseline="-25000" dirty="0">
                <a:solidFill>
                  <a:srgbClr val="202122"/>
                </a:solidFill>
                <a:latin typeface="Arial" panose="020B0604020202020204" pitchFamily="34" charset="0"/>
              </a:rPr>
              <a:t>REF</a:t>
            </a:r>
            <a:r>
              <a:rPr lang="en-US" dirty="0">
                <a:solidFill>
                  <a:srgbClr val="202122"/>
                </a:solidFill>
                <a:latin typeface="Arial" panose="020B0604020202020204" pitchFamily="34" charset="0"/>
              </a:rPr>
              <a:t>, can be programmed by V</a:t>
            </a:r>
            <a:r>
              <a:rPr lang="en-US" baseline="-25000" dirty="0">
                <a:solidFill>
                  <a:srgbClr val="202122"/>
                </a:solidFill>
                <a:latin typeface="Arial" panose="020B0604020202020204" pitchFamily="34" charset="0"/>
              </a:rPr>
              <a:t>PWM</a:t>
            </a:r>
            <a:r>
              <a:rPr lang="en-US" dirty="0">
                <a:solidFill>
                  <a:srgbClr val="202122"/>
                </a:solidFill>
                <a:latin typeface="Arial" panose="020B0604020202020204" pitchFamily="34" charset="0"/>
              </a:rPr>
              <a:t> / R</a:t>
            </a:r>
            <a:r>
              <a:rPr lang="en-US" baseline="-25000" dirty="0">
                <a:solidFill>
                  <a:srgbClr val="202122"/>
                </a:solidFill>
                <a:latin typeface="Arial" panose="020B0604020202020204" pitchFamily="34" charset="0"/>
              </a:rPr>
              <a:t>E</a:t>
            </a:r>
            <a:r>
              <a:rPr lang="en-US" dirty="0">
                <a:solidFill>
                  <a:srgbClr val="202122"/>
                </a:solidFill>
                <a:latin typeface="Arial" panose="020B0604020202020204" pitchFamily="34" charset="0"/>
              </a:rPr>
              <a:t>. </a:t>
            </a:r>
          </a:p>
          <a:p>
            <a:r>
              <a:rPr lang="en-US" dirty="0">
                <a:solidFill>
                  <a:srgbClr val="202122"/>
                </a:solidFill>
                <a:latin typeface="Arial" panose="020B0604020202020204" pitchFamily="34" charset="0"/>
              </a:rPr>
              <a:t>The PWM filter’s high impedance required an emitter follower as “buffer” to provide mA of I</a:t>
            </a:r>
            <a:r>
              <a:rPr lang="en-US" baseline="-25000" dirty="0">
                <a:solidFill>
                  <a:srgbClr val="202122"/>
                </a:solidFill>
                <a:latin typeface="Arial" panose="020B0604020202020204" pitchFamily="34" charset="0"/>
              </a:rPr>
              <a:t>REF</a:t>
            </a:r>
            <a:r>
              <a:rPr lang="en-US" dirty="0">
                <a:solidFill>
                  <a:srgbClr val="202122"/>
                </a:solidFill>
                <a:latin typeface="Arial" panose="020B0604020202020204" pitchFamily="34" charset="0"/>
              </a:rPr>
              <a:t> .</a:t>
            </a:r>
          </a:p>
          <a:p>
            <a:endParaRPr lang="en-US" dirty="0">
              <a:solidFill>
                <a:srgbClr val="202122"/>
              </a:solidFill>
              <a:latin typeface="Arial" panose="020B0604020202020204" pitchFamily="34" charset="0"/>
            </a:endParaRPr>
          </a:p>
          <a:p>
            <a:r>
              <a:rPr lang="en-US" i="1" dirty="0">
                <a:solidFill>
                  <a:srgbClr val="202122"/>
                </a:solidFill>
                <a:latin typeface="Arial" panose="020B0604020202020204" pitchFamily="34" charset="0"/>
              </a:rPr>
              <a:t>I can write this gobbledygook 100 different ways, but you’ll only learn to speak and think electronic-ese by writing it yourself, reading it back, saying it out loud, singing it in the shower, and repeating until it gets a little clearer … </a:t>
            </a:r>
            <a:endParaRPr lang="en-US" i="1" dirty="0"/>
          </a:p>
        </p:txBody>
      </p:sp>
      <p:sp>
        <p:nvSpPr>
          <p:cNvPr id="4" name="Slide Number Placeholder 3">
            <a:extLst>
              <a:ext uri="{FF2B5EF4-FFF2-40B4-BE49-F238E27FC236}">
                <a16:creationId xmlns:a16="http://schemas.microsoft.com/office/drawing/2014/main" id="{2B737114-3E1C-7CEF-E171-B18A11B4B01B}"/>
              </a:ext>
            </a:extLst>
          </p:cNvPr>
          <p:cNvSpPr>
            <a:spLocks noGrp="1"/>
          </p:cNvSpPr>
          <p:nvPr>
            <p:ph type="sldNum" sz="quarter" idx="12"/>
          </p:nvPr>
        </p:nvSpPr>
        <p:spPr/>
        <p:txBody>
          <a:bodyPr/>
          <a:lstStyle/>
          <a:p>
            <a:fld id="{9E937ACD-6ADF-6C40-9EA5-EE938FF512FE}" type="slidenum">
              <a:rPr lang="en-US" smtClean="0"/>
              <a:pPr/>
              <a:t>13</a:t>
            </a:fld>
            <a:endParaRPr lang="en-US"/>
          </a:p>
        </p:txBody>
      </p:sp>
      <p:pic>
        <p:nvPicPr>
          <p:cNvPr id="35842" name="Picture 2">
            <a:extLst>
              <a:ext uri="{FF2B5EF4-FFF2-40B4-BE49-F238E27FC236}">
                <a16:creationId xmlns:a16="http://schemas.microsoft.com/office/drawing/2014/main" id="{41BE2649-1F62-B1AA-1037-E02432942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4542" y="0"/>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325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6F72-C829-D5A7-5E3A-79B54FEECB44}"/>
              </a:ext>
            </a:extLst>
          </p:cNvPr>
          <p:cNvSpPr>
            <a:spLocks noGrp="1"/>
          </p:cNvSpPr>
          <p:nvPr>
            <p:ph type="title"/>
          </p:nvPr>
        </p:nvSpPr>
        <p:spPr/>
        <p:txBody>
          <a:bodyPr/>
          <a:lstStyle/>
          <a:p>
            <a:r>
              <a:rPr lang="en-US" dirty="0"/>
              <a:t>Prototyping</a:t>
            </a:r>
          </a:p>
        </p:txBody>
      </p:sp>
      <p:sp>
        <p:nvSpPr>
          <p:cNvPr id="3" name="Content Placeholder 2">
            <a:extLst>
              <a:ext uri="{FF2B5EF4-FFF2-40B4-BE49-F238E27FC236}">
                <a16:creationId xmlns:a16="http://schemas.microsoft.com/office/drawing/2014/main" id="{D424A1E9-8E46-2D49-1089-815802830F80}"/>
              </a:ext>
            </a:extLst>
          </p:cNvPr>
          <p:cNvSpPr>
            <a:spLocks noGrp="1"/>
          </p:cNvSpPr>
          <p:nvPr>
            <p:ph idx="1"/>
          </p:nvPr>
        </p:nvSpPr>
        <p:spPr/>
        <p:txBody>
          <a:bodyPr/>
          <a:lstStyle/>
          <a:p>
            <a:r>
              <a:rPr lang="en-US" dirty="0"/>
              <a:t>This is too complicated to just solder together and expect it to work</a:t>
            </a:r>
          </a:p>
          <a:p>
            <a:r>
              <a:rPr lang="en-US" dirty="0"/>
              <a:t>Solderless breadboarding facilitates exploration of the circuit and our skills at building … with 3 transistors (9 pins), a handful of R’s and C’s, there are </a:t>
            </a:r>
            <a:r>
              <a:rPr lang="en-US" i="1" dirty="0"/>
              <a:t>lots</a:t>
            </a:r>
            <a:r>
              <a:rPr lang="en-US" dirty="0"/>
              <a:t> of opportunities for errors (resulting in the d*%$ thing not working)</a:t>
            </a:r>
          </a:p>
          <a:p>
            <a:r>
              <a:rPr lang="en-US" dirty="0"/>
              <a:t>How to test?? </a:t>
            </a:r>
          </a:p>
          <a:p>
            <a:pPr lvl="1"/>
            <a:r>
              <a:rPr lang="en-US" dirty="0" err="1">
                <a:latin typeface="Courier New" panose="02070309020205020404" pitchFamily="49" charset="0"/>
                <a:cs typeface="Courier New" panose="02070309020205020404" pitchFamily="49" charset="0"/>
              </a:rPr>
              <a:t>writeline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ard</a:t>
            </a:r>
            <a:r>
              <a:rPr lang="en-US" dirty="0">
                <a:latin typeface="Courier New" panose="02070309020205020404" pitchFamily="49" charset="0"/>
                <a:cs typeface="Courier New" panose="02070309020205020404" pitchFamily="49" charset="0"/>
              </a:rPr>
              <a:t>, ”p 100”)</a:t>
            </a:r>
            <a:r>
              <a:rPr lang="en-US" dirty="0"/>
              <a:t> and other values gives way to systematic automated testing</a:t>
            </a:r>
          </a:p>
        </p:txBody>
      </p:sp>
      <p:sp>
        <p:nvSpPr>
          <p:cNvPr id="4" name="Slide Number Placeholder 3">
            <a:extLst>
              <a:ext uri="{FF2B5EF4-FFF2-40B4-BE49-F238E27FC236}">
                <a16:creationId xmlns:a16="http://schemas.microsoft.com/office/drawing/2014/main" id="{877A794F-89F7-5BCD-6DA6-50FAA131861C}"/>
              </a:ext>
            </a:extLst>
          </p:cNvPr>
          <p:cNvSpPr>
            <a:spLocks noGrp="1"/>
          </p:cNvSpPr>
          <p:nvPr>
            <p:ph type="sldNum" sz="quarter" idx="12"/>
          </p:nvPr>
        </p:nvSpPr>
        <p:spPr/>
        <p:txBody>
          <a:bodyPr/>
          <a:lstStyle/>
          <a:p>
            <a:fld id="{9E937ACD-6ADF-6C40-9EA5-EE938FF512FE}" type="slidenum">
              <a:rPr lang="en-US" smtClean="0"/>
              <a:pPr/>
              <a:t>14</a:t>
            </a:fld>
            <a:endParaRPr lang="en-US"/>
          </a:p>
        </p:txBody>
      </p:sp>
    </p:spTree>
    <p:extLst>
      <p:ext uri="{BB962C8B-B14F-4D97-AF65-F5344CB8AC3E}">
        <p14:creationId xmlns:p14="http://schemas.microsoft.com/office/powerpoint/2010/main" val="3331867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 circuits</a:t>
            </a:r>
          </a:p>
        </p:txBody>
      </p:sp>
      <p:sp>
        <p:nvSpPr>
          <p:cNvPr id="3" name="Content Placeholder 2"/>
          <p:cNvSpPr>
            <a:spLocks noGrp="1"/>
          </p:cNvSpPr>
          <p:nvPr>
            <p:ph idx="1"/>
          </p:nvPr>
        </p:nvSpPr>
        <p:spPr/>
        <p:txBody>
          <a:bodyPr>
            <a:normAutofit fontScale="92500" lnSpcReduction="10000"/>
          </a:bodyPr>
          <a:lstStyle/>
          <a:p>
            <a:r>
              <a:rPr lang="en-US" dirty="0"/>
              <a:t>Overview: Long ago electronics was about transferring power, but now most applications involve transferring information </a:t>
            </a:r>
          </a:p>
          <a:p>
            <a:r>
              <a:rPr lang="en-US" dirty="0"/>
              <a:t>Electrical </a:t>
            </a:r>
            <a:r>
              <a:rPr lang="en-US" i="1" dirty="0"/>
              <a:t>signals </a:t>
            </a:r>
            <a:r>
              <a:rPr lang="en-US" dirty="0"/>
              <a:t>represent dynamic variables (like sound intensity, light patterns, heartbeats, computer data files. </a:t>
            </a:r>
          </a:p>
          <a:p>
            <a:r>
              <a:rPr lang="en-US" dirty="0"/>
              <a:t>How do we build circuits and devices that can transduce, transform, and transmit/receive these signals? These signals will be AC (or by Fourier’s theorem have AC components). </a:t>
            </a:r>
          </a:p>
          <a:p>
            <a:r>
              <a:rPr lang="en-US" dirty="0"/>
              <a:t>Our approach is to rely on Fourier’s theorem</a:t>
            </a:r>
          </a:p>
          <a:p>
            <a:pPr lvl="1"/>
            <a:r>
              <a:rPr lang="en-US" dirty="0"/>
              <a:t>Complex waveforms can change in linear circuits, but sine waves only change their amplitude and phase</a:t>
            </a:r>
          </a:p>
          <a:p>
            <a:pPr lvl="1"/>
            <a:r>
              <a:rPr lang="en-US" dirty="0"/>
              <a:t>So we studied simple circuits in terms of their responses to sine waves</a:t>
            </a:r>
          </a:p>
          <a:p>
            <a:pPr lvl="1"/>
            <a:r>
              <a:rPr lang="en-US" dirty="0"/>
              <a:t>Modeling these responses using complex numbers or graphical “</a:t>
            </a:r>
            <a:r>
              <a:rPr lang="en-US" dirty="0" err="1"/>
              <a:t>phasors</a:t>
            </a:r>
            <a:r>
              <a:rPr lang="en-US" dirty="0"/>
              <a:t>” lets us keep generalized forms of Ohm’s law, KVL, and KCL</a:t>
            </a:r>
          </a:p>
        </p:txBody>
      </p:sp>
      <p:sp>
        <p:nvSpPr>
          <p:cNvPr id="4" name="Slide Number Placeholder 3">
            <a:extLst>
              <a:ext uri="{FF2B5EF4-FFF2-40B4-BE49-F238E27FC236}">
                <a16:creationId xmlns:a16="http://schemas.microsoft.com/office/drawing/2014/main" id="{5C361D16-E586-4F44-BA6F-5F30F5A8DE26}"/>
              </a:ext>
            </a:extLst>
          </p:cNvPr>
          <p:cNvSpPr>
            <a:spLocks noGrp="1"/>
          </p:cNvSpPr>
          <p:nvPr>
            <p:ph type="sldNum" sz="quarter" idx="12"/>
          </p:nvPr>
        </p:nvSpPr>
        <p:spPr/>
        <p:txBody>
          <a:bodyPr/>
          <a:lstStyle/>
          <a:p>
            <a:fld id="{9E937ACD-6ADF-6C40-9EA5-EE938FF512FE}"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Fourier’s theorem &amp; complex numbers</a:t>
            </a:r>
          </a:p>
        </p:txBody>
      </p:sp>
      <p:sp>
        <p:nvSpPr>
          <p:cNvPr id="3" name="Content Placeholder 2"/>
          <p:cNvSpPr>
            <a:spLocks noGrp="1"/>
          </p:cNvSpPr>
          <p:nvPr>
            <p:ph idx="1"/>
          </p:nvPr>
        </p:nvSpPr>
        <p:spPr>
          <a:xfrm>
            <a:off x="457200" y="1600200"/>
            <a:ext cx="8229600" cy="4903021"/>
          </a:xfrm>
        </p:spPr>
        <p:txBody>
          <a:bodyPr>
            <a:normAutofit lnSpcReduction="10000"/>
          </a:bodyPr>
          <a:lstStyle/>
          <a:p>
            <a:r>
              <a:rPr lang="en-US" dirty="0"/>
              <a:t>In the engineering club you don’t need to understand something in order to use it (carefully)</a:t>
            </a:r>
          </a:p>
          <a:p>
            <a:r>
              <a:rPr lang="en-US" dirty="0"/>
              <a:t>Check out </a:t>
            </a:r>
            <a:r>
              <a:rPr lang="en-US" dirty="0">
                <a:hlinkClick r:id="rId2"/>
              </a:rPr>
              <a:t>http://en.wikipedia.org/wiki/Fourier_analysis</a:t>
            </a:r>
            <a:r>
              <a:rPr lang="en-US" dirty="0"/>
              <a:t> and </a:t>
            </a:r>
            <a:r>
              <a:rPr lang="en-US" dirty="0">
                <a:hlinkClick r:id="rId3"/>
              </a:rPr>
              <a:t>http://en.wikipedia.org/wiki/Complex_number</a:t>
            </a:r>
            <a:r>
              <a:rPr lang="en-US" dirty="0"/>
              <a:t> for introduction (go as deep as you can handle – also </a:t>
            </a:r>
            <a:r>
              <a:rPr lang="en-US" dirty="0" err="1">
                <a:hlinkClick r:id="rId4"/>
              </a:rPr>
              <a:t>youtube</a:t>
            </a:r>
            <a:r>
              <a:rPr lang="en-US" dirty="0"/>
              <a:t>)</a:t>
            </a:r>
          </a:p>
          <a:p>
            <a:r>
              <a:rPr lang="en-US" dirty="0"/>
              <a:t>What you need to know for our practical purposes:</a:t>
            </a:r>
          </a:p>
          <a:p>
            <a:pPr lvl="1"/>
            <a:r>
              <a:rPr lang="en-US" dirty="0"/>
              <a:t>Any complicated signal or waveform is a sum of sine waves of various frequencies (and amplitudes and phases): FT(S(t)) = S(</a:t>
            </a:r>
            <a:r>
              <a:rPr lang="en-US" dirty="0">
                <a:latin typeface="Symbol" pitchFamily="2" charset="2"/>
              </a:rPr>
              <a:t>w</a:t>
            </a:r>
            <a:r>
              <a:rPr lang="en-US" dirty="0"/>
              <a:t>)</a:t>
            </a:r>
          </a:p>
          <a:p>
            <a:pPr lvl="1"/>
            <a:r>
              <a:rPr lang="en-US" dirty="0"/>
              <a:t>A complex number is a useful data structure for dealing with sine waves that have scalar amplitude and phase </a:t>
            </a:r>
          </a:p>
          <a:p>
            <a:r>
              <a:rPr lang="en-US" dirty="0"/>
              <a:t>This is a very “practical” side to Fourier and Complex analyses</a:t>
            </a:r>
          </a:p>
          <a:p>
            <a:r>
              <a:rPr lang="en-US" dirty="0"/>
              <a:t>Don’t expect it to make much sense the first (or 2</a:t>
            </a:r>
            <a:r>
              <a:rPr lang="en-US" baseline="30000" dirty="0"/>
              <a:t>nd</a:t>
            </a:r>
            <a:r>
              <a:rPr lang="en-US" dirty="0"/>
              <a:t>) time you see it</a:t>
            </a:r>
          </a:p>
          <a:p>
            <a:pPr lvl="1"/>
            <a:r>
              <a:rPr lang="en-US" dirty="0"/>
              <a:t>Fourier mathematics plays a Universal role in engineering and physics</a:t>
            </a:r>
          </a:p>
        </p:txBody>
      </p:sp>
      <p:sp>
        <p:nvSpPr>
          <p:cNvPr id="4" name="Slide Number Placeholder 3">
            <a:extLst>
              <a:ext uri="{FF2B5EF4-FFF2-40B4-BE49-F238E27FC236}">
                <a16:creationId xmlns:a16="http://schemas.microsoft.com/office/drawing/2014/main" id="{F1CB7C3F-0307-7442-BA39-17A027668560}"/>
              </a:ext>
            </a:extLst>
          </p:cNvPr>
          <p:cNvSpPr>
            <a:spLocks noGrp="1"/>
          </p:cNvSpPr>
          <p:nvPr>
            <p:ph type="sldNum" sz="quarter" idx="12"/>
          </p:nvPr>
        </p:nvSpPr>
        <p:spPr/>
        <p:txBody>
          <a:bodyPr/>
          <a:lstStyle/>
          <a:p>
            <a:fld id="{9E937ACD-6ADF-6C40-9EA5-EE938FF512FE}"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R-C circuit lab</a:t>
            </a:r>
          </a:p>
        </p:txBody>
      </p:sp>
      <p:sp>
        <p:nvSpPr>
          <p:cNvPr id="3" name="Content Placeholder 2"/>
          <p:cNvSpPr>
            <a:spLocks noGrp="1"/>
          </p:cNvSpPr>
          <p:nvPr>
            <p:ph idx="1"/>
          </p:nvPr>
        </p:nvSpPr>
        <p:spPr/>
        <p:txBody>
          <a:bodyPr>
            <a:normAutofit/>
          </a:bodyPr>
          <a:lstStyle/>
          <a:p>
            <a:r>
              <a:rPr lang="en-US" dirty="0"/>
              <a:t>There were many difficulties. In my lab, I discovered many pitfalls too: </a:t>
            </a:r>
          </a:p>
          <a:p>
            <a:pPr lvl="1"/>
            <a:r>
              <a:rPr lang="en-US" dirty="0"/>
              <a:t>Wiggling wires in the </a:t>
            </a:r>
            <a:r>
              <a:rPr lang="en-US" dirty="0" err="1"/>
              <a:t>solderless</a:t>
            </a:r>
            <a:r>
              <a:rPr lang="en-US" dirty="0"/>
              <a:t> breadboard can be unreliable</a:t>
            </a:r>
          </a:p>
          <a:p>
            <a:pPr lvl="1"/>
            <a:r>
              <a:rPr lang="en-US" dirty="0" err="1"/>
              <a:t>Uninsulated</a:t>
            </a:r>
            <a:r>
              <a:rPr lang="en-US" dirty="0"/>
              <a:t> clip leads can short component leads</a:t>
            </a:r>
          </a:p>
          <a:p>
            <a:pPr lvl="1"/>
            <a:r>
              <a:rPr lang="en-US" dirty="0"/>
              <a:t>Function generator doesn’t recover instantly from being shorted</a:t>
            </a:r>
          </a:p>
          <a:p>
            <a:pPr lvl="1"/>
            <a:r>
              <a:rPr lang="en-US" dirty="0"/>
              <a:t>Grounding different parts of the circuit with oscilloscope probe </a:t>
            </a:r>
          </a:p>
          <a:p>
            <a:pPr lvl="2"/>
            <a:r>
              <a:rPr lang="en-US" dirty="0"/>
              <a:t>That’s the difference between “differential” and “single-ended” voltage measurements</a:t>
            </a:r>
          </a:p>
          <a:p>
            <a:pPr lvl="1"/>
            <a:r>
              <a:rPr lang="en-US" dirty="0"/>
              <a:t>Easy to misread, miswrite, or enter data in wrong column</a:t>
            </a:r>
          </a:p>
          <a:p>
            <a:pPr lvl="1"/>
            <a:r>
              <a:rPr lang="en-US" dirty="0"/>
              <a:t>Can’t ignore </a:t>
            </a:r>
            <a:r>
              <a:rPr lang="en-US" dirty="0" err="1"/>
              <a:t>j</a:t>
            </a:r>
            <a:r>
              <a:rPr lang="en-US" dirty="0"/>
              <a:t>=sqrt(-1); </a:t>
            </a:r>
            <a:r>
              <a:rPr lang="en-US" dirty="0" err="1"/>
              <a:t>Zc</a:t>
            </a:r>
            <a:r>
              <a:rPr lang="en-US" dirty="0"/>
              <a:t> is “perpendicular” to R</a:t>
            </a:r>
          </a:p>
        </p:txBody>
      </p:sp>
      <p:grpSp>
        <p:nvGrpSpPr>
          <p:cNvPr id="53" name="Group 52"/>
          <p:cNvGrpSpPr/>
          <p:nvPr/>
        </p:nvGrpSpPr>
        <p:grpSpPr>
          <a:xfrm>
            <a:off x="6949470" y="4978268"/>
            <a:ext cx="2015329" cy="1555650"/>
            <a:chOff x="6949470" y="4978268"/>
            <a:chExt cx="2015329" cy="1555650"/>
          </a:xfrm>
        </p:grpSpPr>
        <p:cxnSp>
          <p:nvCxnSpPr>
            <p:cNvPr id="37" name="Straight Arrow Connector 36"/>
            <p:cNvCxnSpPr/>
            <p:nvPr/>
          </p:nvCxnSpPr>
          <p:spPr>
            <a:xfrm rot="5400000" flipH="1" flipV="1">
              <a:off x="6612021" y="5635972"/>
              <a:ext cx="946873" cy="797"/>
            </a:xfrm>
            <a:prstGeom prst="straightConnector1">
              <a:avLst/>
            </a:prstGeom>
            <a:ln w="635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49470" y="5989686"/>
              <a:ext cx="1721825" cy="1588"/>
            </a:xfrm>
            <a:prstGeom prst="straightConnector1">
              <a:avLst/>
            </a:prstGeom>
            <a:ln w="635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7086647" y="5989686"/>
              <a:ext cx="1022071"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6200000" flipH="1">
              <a:off x="7005519" y="6070741"/>
              <a:ext cx="332409" cy="17347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7085854" y="5655692"/>
              <a:ext cx="847490" cy="3371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084986" y="4978268"/>
              <a:ext cx="1120820" cy="369332"/>
            </a:xfrm>
            <a:prstGeom prst="rect">
              <a:avLst/>
            </a:prstGeom>
            <a:noFill/>
          </p:spPr>
          <p:txBody>
            <a:bodyPr wrap="none" rtlCol="0">
              <a:spAutoFit/>
            </a:bodyPr>
            <a:lstStyle/>
            <a:p>
              <a:r>
                <a:rPr lang="en-US" dirty="0"/>
                <a:t>Imaginary</a:t>
              </a:r>
            </a:p>
          </p:txBody>
        </p:sp>
        <p:sp>
          <p:nvSpPr>
            <p:cNvPr id="45" name="TextBox 44"/>
            <p:cNvSpPr txBox="1"/>
            <p:nvPr/>
          </p:nvSpPr>
          <p:spPr>
            <a:xfrm>
              <a:off x="8380459" y="5617178"/>
              <a:ext cx="584340" cy="369332"/>
            </a:xfrm>
            <a:prstGeom prst="rect">
              <a:avLst/>
            </a:prstGeom>
            <a:noFill/>
          </p:spPr>
          <p:txBody>
            <a:bodyPr wrap="none" rtlCol="0">
              <a:spAutoFit/>
            </a:bodyPr>
            <a:lstStyle/>
            <a:p>
              <a:r>
                <a:rPr lang="en-US" dirty="0"/>
                <a:t>Real</a:t>
              </a:r>
            </a:p>
          </p:txBody>
        </p:sp>
        <p:sp>
          <p:nvSpPr>
            <p:cNvPr id="46" name="TextBox 45"/>
            <p:cNvSpPr txBox="1"/>
            <p:nvPr/>
          </p:nvSpPr>
          <p:spPr>
            <a:xfrm>
              <a:off x="7952788" y="5941727"/>
              <a:ext cx="427671" cy="369332"/>
            </a:xfrm>
            <a:prstGeom prst="rect">
              <a:avLst/>
            </a:prstGeom>
            <a:noFill/>
          </p:spPr>
          <p:txBody>
            <a:bodyPr wrap="none" rtlCol="0">
              <a:spAutoFit/>
            </a:bodyPr>
            <a:lstStyle/>
            <a:p>
              <a:r>
                <a:rPr lang="en-US" dirty="0"/>
                <a:t>Vo</a:t>
              </a:r>
            </a:p>
          </p:txBody>
        </p:sp>
        <p:sp>
          <p:nvSpPr>
            <p:cNvPr id="47" name="TextBox 46"/>
            <p:cNvSpPr txBox="1"/>
            <p:nvPr/>
          </p:nvSpPr>
          <p:spPr>
            <a:xfrm>
              <a:off x="7677406" y="5362395"/>
              <a:ext cx="390476" cy="369332"/>
            </a:xfrm>
            <a:prstGeom prst="rect">
              <a:avLst/>
            </a:prstGeom>
            <a:noFill/>
          </p:spPr>
          <p:txBody>
            <a:bodyPr wrap="none" rtlCol="0">
              <a:spAutoFit/>
            </a:bodyPr>
            <a:lstStyle/>
            <a:p>
              <a:r>
                <a:rPr lang="en-US" dirty="0" err="1"/>
                <a:t>Vr</a:t>
              </a:r>
              <a:endParaRPr lang="en-US" dirty="0"/>
            </a:p>
          </p:txBody>
        </p:sp>
        <p:sp>
          <p:nvSpPr>
            <p:cNvPr id="48" name="TextBox 47"/>
            <p:cNvSpPr txBox="1"/>
            <p:nvPr/>
          </p:nvSpPr>
          <p:spPr>
            <a:xfrm>
              <a:off x="6977945" y="6164586"/>
              <a:ext cx="401635" cy="369332"/>
            </a:xfrm>
            <a:prstGeom prst="rect">
              <a:avLst/>
            </a:prstGeom>
            <a:noFill/>
          </p:spPr>
          <p:txBody>
            <a:bodyPr wrap="none" rtlCol="0">
              <a:spAutoFit/>
            </a:bodyPr>
            <a:lstStyle/>
            <a:p>
              <a:r>
                <a:rPr lang="en-US" dirty="0" err="1"/>
                <a:t>Vc</a:t>
              </a:r>
              <a:endParaRPr lang="en-US" dirty="0"/>
            </a:p>
          </p:txBody>
        </p:sp>
        <p:cxnSp>
          <p:nvCxnSpPr>
            <p:cNvPr id="51" name="Straight Arrow Connector 50"/>
            <p:cNvCxnSpPr/>
            <p:nvPr/>
          </p:nvCxnSpPr>
          <p:spPr>
            <a:xfrm flipV="1">
              <a:off x="7261228" y="5976678"/>
              <a:ext cx="847490" cy="337173"/>
            </a:xfrm>
            <a:prstGeom prst="straightConnector1">
              <a:avLst/>
            </a:prstGeom>
            <a:ln w="12700" cap="flat" cmpd="sng" algn="ctr">
              <a:solidFill>
                <a:schemeClr val="tx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16200000" flipH="1">
              <a:off x="7823465" y="5739924"/>
              <a:ext cx="332409" cy="173474"/>
            </a:xfrm>
            <a:prstGeom prst="straightConnector1">
              <a:avLst/>
            </a:prstGeom>
            <a:ln w="12700" cap="flat" cmpd="sng" algn="ctr">
              <a:solidFill>
                <a:schemeClr val="tx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55" name="Picture 54"/>
          <p:cNvPicPr>
            <a:picLocks noChangeAspect="1"/>
          </p:cNvPicPr>
          <p:nvPr/>
        </p:nvPicPr>
        <p:blipFill>
          <a:blip r:embed="rId2"/>
          <a:stretch>
            <a:fillRect/>
          </a:stretch>
        </p:blipFill>
        <p:spPr>
          <a:xfrm>
            <a:off x="3509721" y="5250964"/>
            <a:ext cx="2618954" cy="1483804"/>
          </a:xfrm>
          <a:prstGeom prst="rect">
            <a:avLst/>
          </a:prstGeom>
        </p:spPr>
      </p:pic>
      <p:sp>
        <p:nvSpPr>
          <p:cNvPr id="4" name="Slide Number Placeholder 3">
            <a:extLst>
              <a:ext uri="{FF2B5EF4-FFF2-40B4-BE49-F238E27FC236}">
                <a16:creationId xmlns:a16="http://schemas.microsoft.com/office/drawing/2014/main" id="{A10B04A5-97EC-BF41-AC83-FB8574D1BD44}"/>
              </a:ext>
            </a:extLst>
          </p:cNvPr>
          <p:cNvSpPr>
            <a:spLocks noGrp="1"/>
          </p:cNvSpPr>
          <p:nvPr>
            <p:ph type="sldNum" sz="quarter" idx="12"/>
          </p:nvPr>
        </p:nvSpPr>
        <p:spPr/>
        <p:txBody>
          <a:bodyPr/>
          <a:lstStyle/>
          <a:p>
            <a:fld id="{9E937ACD-6ADF-6C40-9EA5-EE938FF512FE}"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R-C circuit lab</a:t>
            </a:r>
          </a:p>
        </p:txBody>
      </p:sp>
      <p:sp>
        <p:nvSpPr>
          <p:cNvPr id="3" name="Content Placeholder 2"/>
          <p:cNvSpPr>
            <a:spLocks noGrp="1"/>
          </p:cNvSpPr>
          <p:nvPr>
            <p:ph idx="1"/>
          </p:nvPr>
        </p:nvSpPr>
        <p:spPr/>
        <p:txBody>
          <a:bodyPr>
            <a:normAutofit/>
          </a:bodyPr>
          <a:lstStyle/>
          <a:p>
            <a:r>
              <a:rPr lang="en-US" dirty="0"/>
              <a:t>What does this diagram look like at </a:t>
            </a:r>
            <a:r>
              <a:rPr lang="en-US" dirty="0" err="1"/>
              <a:t>f</a:t>
            </a:r>
            <a:r>
              <a:rPr lang="en-US" baseline="-25000" dirty="0" err="1"/>
              <a:t>c</a:t>
            </a:r>
            <a:r>
              <a:rPr lang="en-US" dirty="0"/>
              <a:t>?</a:t>
            </a:r>
          </a:p>
          <a:p>
            <a:r>
              <a:rPr lang="en-US" dirty="0"/>
              <a:t>Is this diagram above or below </a:t>
            </a:r>
            <a:r>
              <a:rPr lang="en-US" dirty="0" err="1"/>
              <a:t>fc</a:t>
            </a:r>
            <a:r>
              <a:rPr lang="en-US" dirty="0"/>
              <a:t>?</a:t>
            </a:r>
          </a:p>
          <a:p>
            <a:endParaRPr lang="en-US" dirty="0"/>
          </a:p>
          <a:p>
            <a:endParaRPr lang="en-US" dirty="0"/>
          </a:p>
          <a:p>
            <a:endParaRPr lang="en-US" dirty="0"/>
          </a:p>
          <a:p>
            <a:pPr>
              <a:buNone/>
            </a:pPr>
            <a:endParaRPr lang="en-US" dirty="0"/>
          </a:p>
        </p:txBody>
      </p:sp>
      <p:grpSp>
        <p:nvGrpSpPr>
          <p:cNvPr id="4" name="Group 52"/>
          <p:cNvGrpSpPr/>
          <p:nvPr/>
        </p:nvGrpSpPr>
        <p:grpSpPr>
          <a:xfrm>
            <a:off x="5066807" y="2528810"/>
            <a:ext cx="2015329" cy="1555650"/>
            <a:chOff x="6949470" y="4978268"/>
            <a:chExt cx="2015329" cy="1555650"/>
          </a:xfrm>
        </p:grpSpPr>
        <p:cxnSp>
          <p:nvCxnSpPr>
            <p:cNvPr id="37" name="Straight Arrow Connector 36"/>
            <p:cNvCxnSpPr/>
            <p:nvPr/>
          </p:nvCxnSpPr>
          <p:spPr>
            <a:xfrm rot="5400000" flipH="1" flipV="1">
              <a:off x="6612021" y="5635972"/>
              <a:ext cx="946873" cy="797"/>
            </a:xfrm>
            <a:prstGeom prst="straightConnector1">
              <a:avLst/>
            </a:prstGeom>
            <a:ln w="635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49470" y="5989686"/>
              <a:ext cx="1721825" cy="1588"/>
            </a:xfrm>
            <a:prstGeom prst="straightConnector1">
              <a:avLst/>
            </a:prstGeom>
            <a:ln w="635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7086647" y="5989686"/>
              <a:ext cx="1022071"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6200000" flipH="1">
              <a:off x="7005519" y="6070741"/>
              <a:ext cx="332409" cy="17347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7085854" y="5655692"/>
              <a:ext cx="847490" cy="3371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084986" y="4978268"/>
              <a:ext cx="1120820" cy="369332"/>
            </a:xfrm>
            <a:prstGeom prst="rect">
              <a:avLst/>
            </a:prstGeom>
            <a:noFill/>
          </p:spPr>
          <p:txBody>
            <a:bodyPr wrap="none" rtlCol="0">
              <a:spAutoFit/>
            </a:bodyPr>
            <a:lstStyle/>
            <a:p>
              <a:r>
                <a:rPr lang="en-US" dirty="0"/>
                <a:t>Imaginary</a:t>
              </a:r>
            </a:p>
          </p:txBody>
        </p:sp>
        <p:sp>
          <p:nvSpPr>
            <p:cNvPr id="45" name="TextBox 44"/>
            <p:cNvSpPr txBox="1"/>
            <p:nvPr/>
          </p:nvSpPr>
          <p:spPr>
            <a:xfrm>
              <a:off x="8380459" y="5617178"/>
              <a:ext cx="584340" cy="369332"/>
            </a:xfrm>
            <a:prstGeom prst="rect">
              <a:avLst/>
            </a:prstGeom>
            <a:noFill/>
          </p:spPr>
          <p:txBody>
            <a:bodyPr wrap="none" rtlCol="0">
              <a:spAutoFit/>
            </a:bodyPr>
            <a:lstStyle/>
            <a:p>
              <a:r>
                <a:rPr lang="en-US" dirty="0"/>
                <a:t>Real</a:t>
              </a:r>
            </a:p>
          </p:txBody>
        </p:sp>
        <p:sp>
          <p:nvSpPr>
            <p:cNvPr id="46" name="TextBox 45"/>
            <p:cNvSpPr txBox="1"/>
            <p:nvPr/>
          </p:nvSpPr>
          <p:spPr>
            <a:xfrm>
              <a:off x="7952788" y="5941727"/>
              <a:ext cx="427671" cy="369332"/>
            </a:xfrm>
            <a:prstGeom prst="rect">
              <a:avLst/>
            </a:prstGeom>
            <a:noFill/>
          </p:spPr>
          <p:txBody>
            <a:bodyPr wrap="none" rtlCol="0">
              <a:spAutoFit/>
            </a:bodyPr>
            <a:lstStyle/>
            <a:p>
              <a:r>
                <a:rPr lang="en-US" dirty="0"/>
                <a:t>Vo</a:t>
              </a:r>
            </a:p>
          </p:txBody>
        </p:sp>
        <p:sp>
          <p:nvSpPr>
            <p:cNvPr id="47" name="TextBox 46"/>
            <p:cNvSpPr txBox="1"/>
            <p:nvPr/>
          </p:nvSpPr>
          <p:spPr>
            <a:xfrm>
              <a:off x="7677406" y="5362395"/>
              <a:ext cx="390476" cy="369332"/>
            </a:xfrm>
            <a:prstGeom prst="rect">
              <a:avLst/>
            </a:prstGeom>
            <a:noFill/>
          </p:spPr>
          <p:txBody>
            <a:bodyPr wrap="none" rtlCol="0">
              <a:spAutoFit/>
            </a:bodyPr>
            <a:lstStyle/>
            <a:p>
              <a:r>
                <a:rPr lang="en-US" dirty="0" err="1"/>
                <a:t>Vr</a:t>
              </a:r>
              <a:endParaRPr lang="en-US" dirty="0"/>
            </a:p>
          </p:txBody>
        </p:sp>
        <p:sp>
          <p:nvSpPr>
            <p:cNvPr id="48" name="TextBox 47"/>
            <p:cNvSpPr txBox="1"/>
            <p:nvPr/>
          </p:nvSpPr>
          <p:spPr>
            <a:xfrm>
              <a:off x="6977945" y="6164586"/>
              <a:ext cx="401635" cy="369332"/>
            </a:xfrm>
            <a:prstGeom prst="rect">
              <a:avLst/>
            </a:prstGeom>
            <a:noFill/>
          </p:spPr>
          <p:txBody>
            <a:bodyPr wrap="none" rtlCol="0">
              <a:spAutoFit/>
            </a:bodyPr>
            <a:lstStyle/>
            <a:p>
              <a:r>
                <a:rPr lang="en-US" dirty="0" err="1"/>
                <a:t>Vc</a:t>
              </a:r>
              <a:endParaRPr lang="en-US" dirty="0"/>
            </a:p>
          </p:txBody>
        </p:sp>
        <p:cxnSp>
          <p:nvCxnSpPr>
            <p:cNvPr id="51" name="Straight Arrow Connector 50"/>
            <p:cNvCxnSpPr/>
            <p:nvPr/>
          </p:nvCxnSpPr>
          <p:spPr>
            <a:xfrm flipV="1">
              <a:off x="7261228" y="5976678"/>
              <a:ext cx="847490" cy="337173"/>
            </a:xfrm>
            <a:prstGeom prst="straightConnector1">
              <a:avLst/>
            </a:prstGeom>
            <a:ln w="12700" cap="flat" cmpd="sng" algn="ctr">
              <a:solidFill>
                <a:schemeClr val="tx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16200000" flipH="1">
              <a:off x="7823465" y="5739924"/>
              <a:ext cx="332409" cy="173474"/>
            </a:xfrm>
            <a:prstGeom prst="straightConnector1">
              <a:avLst/>
            </a:prstGeom>
            <a:ln w="12700" cap="flat" cmpd="sng" algn="ctr">
              <a:solidFill>
                <a:schemeClr val="tx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55" name="Picture 54"/>
          <p:cNvPicPr>
            <a:picLocks noChangeAspect="1"/>
          </p:cNvPicPr>
          <p:nvPr/>
        </p:nvPicPr>
        <p:blipFill>
          <a:blip r:embed="rId2"/>
          <a:stretch>
            <a:fillRect/>
          </a:stretch>
        </p:blipFill>
        <p:spPr>
          <a:xfrm>
            <a:off x="1816430" y="2528810"/>
            <a:ext cx="2618954" cy="1483804"/>
          </a:xfrm>
          <a:prstGeom prst="rect">
            <a:avLst/>
          </a:prstGeom>
        </p:spPr>
      </p:pic>
      <p:grpSp>
        <p:nvGrpSpPr>
          <p:cNvPr id="36" name="Group 35"/>
          <p:cNvGrpSpPr/>
          <p:nvPr/>
        </p:nvGrpSpPr>
        <p:grpSpPr>
          <a:xfrm>
            <a:off x="2583892" y="4849522"/>
            <a:ext cx="1625251" cy="1729626"/>
            <a:chOff x="4417329" y="4582796"/>
            <a:chExt cx="2015329" cy="1729626"/>
          </a:xfrm>
        </p:grpSpPr>
        <p:cxnSp>
          <p:nvCxnSpPr>
            <p:cNvPr id="19" name="Straight Arrow Connector 18"/>
            <p:cNvCxnSpPr/>
            <p:nvPr/>
          </p:nvCxnSpPr>
          <p:spPr>
            <a:xfrm rot="5400000" flipH="1" flipV="1">
              <a:off x="4079880" y="5240500"/>
              <a:ext cx="946873" cy="797"/>
            </a:xfrm>
            <a:prstGeom prst="straightConnector1">
              <a:avLst/>
            </a:prstGeom>
            <a:ln w="635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417329" y="5594214"/>
              <a:ext cx="1721825" cy="1588"/>
            </a:xfrm>
            <a:prstGeom prst="straightConnector1">
              <a:avLst/>
            </a:prstGeom>
            <a:ln w="635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54506" y="5594214"/>
              <a:ext cx="1174038" cy="31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27" idx="1"/>
            </p:cNvCxnSpPr>
            <p:nvPr/>
          </p:nvCxnSpPr>
          <p:spPr>
            <a:xfrm flipV="1">
              <a:off x="4553713" y="5151589"/>
              <a:ext cx="591552" cy="4458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552845" y="4582796"/>
              <a:ext cx="1120820" cy="369332"/>
            </a:xfrm>
            <a:prstGeom prst="rect">
              <a:avLst/>
            </a:prstGeom>
            <a:noFill/>
          </p:spPr>
          <p:txBody>
            <a:bodyPr wrap="none" rtlCol="0">
              <a:spAutoFit/>
            </a:bodyPr>
            <a:lstStyle/>
            <a:p>
              <a:r>
                <a:rPr lang="en-US" dirty="0"/>
                <a:t>Imaginary</a:t>
              </a:r>
            </a:p>
          </p:txBody>
        </p:sp>
        <p:sp>
          <p:nvSpPr>
            <p:cNvPr id="25" name="TextBox 24"/>
            <p:cNvSpPr txBox="1"/>
            <p:nvPr/>
          </p:nvSpPr>
          <p:spPr>
            <a:xfrm>
              <a:off x="5848318" y="5221706"/>
              <a:ext cx="584340" cy="369332"/>
            </a:xfrm>
            <a:prstGeom prst="rect">
              <a:avLst/>
            </a:prstGeom>
            <a:noFill/>
          </p:spPr>
          <p:txBody>
            <a:bodyPr wrap="none" rtlCol="0">
              <a:spAutoFit/>
            </a:bodyPr>
            <a:lstStyle/>
            <a:p>
              <a:r>
                <a:rPr lang="en-US" dirty="0"/>
                <a:t>Real</a:t>
              </a:r>
            </a:p>
          </p:txBody>
        </p:sp>
        <p:sp>
          <p:nvSpPr>
            <p:cNvPr id="26" name="TextBox 25"/>
            <p:cNvSpPr txBox="1"/>
            <p:nvPr/>
          </p:nvSpPr>
          <p:spPr>
            <a:xfrm>
              <a:off x="5420647" y="5546255"/>
              <a:ext cx="427671" cy="369332"/>
            </a:xfrm>
            <a:prstGeom prst="rect">
              <a:avLst/>
            </a:prstGeom>
            <a:noFill/>
          </p:spPr>
          <p:txBody>
            <a:bodyPr wrap="none" rtlCol="0">
              <a:spAutoFit/>
            </a:bodyPr>
            <a:lstStyle/>
            <a:p>
              <a:r>
                <a:rPr lang="en-US" dirty="0"/>
                <a:t>Vo</a:t>
              </a:r>
            </a:p>
          </p:txBody>
        </p:sp>
        <p:sp>
          <p:nvSpPr>
            <p:cNvPr id="27" name="TextBox 26"/>
            <p:cNvSpPr txBox="1"/>
            <p:nvPr/>
          </p:nvSpPr>
          <p:spPr>
            <a:xfrm>
              <a:off x="5145265" y="4966923"/>
              <a:ext cx="390476" cy="369332"/>
            </a:xfrm>
            <a:prstGeom prst="rect">
              <a:avLst/>
            </a:prstGeom>
            <a:noFill/>
          </p:spPr>
          <p:txBody>
            <a:bodyPr wrap="none" rtlCol="0">
              <a:spAutoFit/>
            </a:bodyPr>
            <a:lstStyle/>
            <a:p>
              <a:r>
                <a:rPr lang="en-US" dirty="0" err="1"/>
                <a:t>Vr</a:t>
              </a:r>
              <a:endParaRPr lang="en-US" dirty="0"/>
            </a:p>
          </p:txBody>
        </p:sp>
        <p:sp>
          <p:nvSpPr>
            <p:cNvPr id="28" name="TextBox 27"/>
            <p:cNvSpPr txBox="1"/>
            <p:nvPr/>
          </p:nvSpPr>
          <p:spPr>
            <a:xfrm>
              <a:off x="4959344" y="5943090"/>
              <a:ext cx="401635" cy="369332"/>
            </a:xfrm>
            <a:prstGeom prst="rect">
              <a:avLst/>
            </a:prstGeom>
            <a:noFill/>
          </p:spPr>
          <p:txBody>
            <a:bodyPr wrap="none" rtlCol="0">
              <a:spAutoFit/>
            </a:bodyPr>
            <a:lstStyle/>
            <a:p>
              <a:r>
                <a:rPr lang="en-US" dirty="0" err="1"/>
                <a:t>Vc</a:t>
              </a:r>
              <a:endParaRPr lang="en-US" dirty="0"/>
            </a:p>
          </p:txBody>
        </p:sp>
        <p:cxnSp>
          <p:nvCxnSpPr>
            <p:cNvPr id="32" name="Straight Arrow Connector 31"/>
            <p:cNvCxnSpPr/>
            <p:nvPr/>
          </p:nvCxnSpPr>
          <p:spPr>
            <a:xfrm>
              <a:off x="4557933" y="5591038"/>
              <a:ext cx="591552" cy="44580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136992" y="5591038"/>
              <a:ext cx="591552" cy="445805"/>
            </a:xfrm>
            <a:prstGeom prst="straightConnector1">
              <a:avLst/>
            </a:prstGeom>
            <a:ln w="12700" cap="flat" cmpd="sng" algn="ctr">
              <a:solidFill>
                <a:schemeClr val="tx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124871" y="5148409"/>
              <a:ext cx="591552" cy="445805"/>
            </a:xfrm>
            <a:prstGeom prst="straightConnector1">
              <a:avLst/>
            </a:prstGeom>
            <a:ln w="12700" cap="flat" cmpd="sng" algn="ctr">
              <a:solidFill>
                <a:schemeClr val="tx1"/>
              </a:solidFill>
              <a:prstDash val="sysDash"/>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5" name="Slide Number Placeholder 4">
            <a:extLst>
              <a:ext uri="{FF2B5EF4-FFF2-40B4-BE49-F238E27FC236}">
                <a16:creationId xmlns:a16="http://schemas.microsoft.com/office/drawing/2014/main" id="{B6EBC6BC-14C2-BA41-8BA1-7FD1811C9AA7}"/>
              </a:ext>
            </a:extLst>
          </p:cNvPr>
          <p:cNvSpPr>
            <a:spLocks noGrp="1"/>
          </p:cNvSpPr>
          <p:nvPr>
            <p:ph type="sldNum" sz="quarter" idx="12"/>
          </p:nvPr>
        </p:nvSpPr>
        <p:spPr/>
        <p:txBody>
          <a:bodyPr/>
          <a:lstStyle/>
          <a:p>
            <a:fld id="{9E937ACD-6ADF-6C40-9EA5-EE938FF512FE}" type="slidenum">
              <a:rPr lang="en-US" smtClean="0"/>
              <a:pPr/>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500"/>
            <a:ext cx="8229600" cy="1143000"/>
          </a:xfrm>
        </p:spPr>
        <p:txBody>
          <a:bodyPr/>
          <a:lstStyle/>
          <a:p>
            <a:r>
              <a:rPr lang="en-US" dirty="0" err="1"/>
              <a:t>Matlab</a:t>
            </a:r>
            <a:r>
              <a:rPr lang="en-US" dirty="0"/>
              <a:t> simulation</a:t>
            </a:r>
          </a:p>
        </p:txBody>
      </p:sp>
      <p:pic>
        <p:nvPicPr>
          <p:cNvPr id="5" name="Picture 4"/>
          <p:cNvPicPr>
            <a:picLocks noChangeAspect="1"/>
          </p:cNvPicPr>
          <p:nvPr/>
        </p:nvPicPr>
        <p:blipFill>
          <a:blip r:embed="rId3"/>
          <a:stretch>
            <a:fillRect/>
          </a:stretch>
        </p:blipFill>
        <p:spPr>
          <a:xfrm>
            <a:off x="265382" y="3429000"/>
            <a:ext cx="5067300" cy="2959100"/>
          </a:xfrm>
          <a:prstGeom prst="rect">
            <a:avLst/>
          </a:prstGeom>
        </p:spPr>
      </p:pic>
      <p:pic>
        <p:nvPicPr>
          <p:cNvPr id="4" name="Picture 3"/>
          <p:cNvPicPr>
            <a:picLocks noChangeAspect="1"/>
          </p:cNvPicPr>
          <p:nvPr/>
        </p:nvPicPr>
        <p:blipFill>
          <a:blip r:embed="rId4"/>
          <a:stretch>
            <a:fillRect/>
          </a:stretch>
        </p:blipFill>
        <p:spPr>
          <a:xfrm>
            <a:off x="3414400" y="1075819"/>
            <a:ext cx="5497797" cy="4123348"/>
          </a:xfrm>
          <a:prstGeom prst="rect">
            <a:avLst/>
          </a:prstGeom>
        </p:spPr>
      </p:pic>
      <p:sp>
        <p:nvSpPr>
          <p:cNvPr id="3" name="Slide Number Placeholder 2">
            <a:extLst>
              <a:ext uri="{FF2B5EF4-FFF2-40B4-BE49-F238E27FC236}">
                <a16:creationId xmlns:a16="http://schemas.microsoft.com/office/drawing/2014/main" id="{3642399F-F26A-3449-B8DF-ADE492FE40B8}"/>
              </a:ext>
            </a:extLst>
          </p:cNvPr>
          <p:cNvSpPr>
            <a:spLocks noGrp="1"/>
          </p:cNvSpPr>
          <p:nvPr>
            <p:ph type="sldNum" sz="quarter" idx="12"/>
          </p:nvPr>
        </p:nvSpPr>
        <p:spPr/>
        <p:txBody>
          <a:bodyPr/>
          <a:lstStyle/>
          <a:p>
            <a:fld id="{9E937ACD-6ADF-6C40-9EA5-EE938FF512FE}"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CD53-783C-E646-AAED-B77BE376F910}"/>
              </a:ext>
            </a:extLst>
          </p:cNvPr>
          <p:cNvSpPr>
            <a:spLocks noGrp="1"/>
          </p:cNvSpPr>
          <p:nvPr>
            <p:ph type="title"/>
          </p:nvPr>
        </p:nvSpPr>
        <p:spPr/>
        <p:txBody>
          <a:bodyPr/>
          <a:lstStyle/>
          <a:p>
            <a:r>
              <a:rPr lang="en-US" dirty="0"/>
              <a:t>Riddle</a:t>
            </a:r>
          </a:p>
        </p:txBody>
      </p:sp>
      <p:sp>
        <p:nvSpPr>
          <p:cNvPr id="3" name="Content Placeholder 2">
            <a:extLst>
              <a:ext uri="{FF2B5EF4-FFF2-40B4-BE49-F238E27FC236}">
                <a16:creationId xmlns:a16="http://schemas.microsoft.com/office/drawing/2014/main" id="{C2240964-04C7-6B42-951F-5A576F8FD83F}"/>
              </a:ext>
            </a:extLst>
          </p:cNvPr>
          <p:cNvSpPr>
            <a:spLocks noGrp="1"/>
          </p:cNvSpPr>
          <p:nvPr>
            <p:ph idx="1"/>
          </p:nvPr>
        </p:nvSpPr>
        <p:spPr/>
        <p:txBody>
          <a:bodyPr/>
          <a:lstStyle/>
          <a:p>
            <a:pPr marL="0" indent="0">
              <a:buNone/>
            </a:pPr>
            <a:r>
              <a:rPr lang="en-US" dirty="0"/>
              <a:t>Peter's father has five sons. The names of four sons are </a:t>
            </a:r>
            <a:r>
              <a:rPr lang="en-US" dirty="0" err="1"/>
              <a:t>Fefe</a:t>
            </a:r>
            <a:r>
              <a:rPr lang="en-US" dirty="0"/>
              <a:t>, Fifi, </a:t>
            </a:r>
            <a:r>
              <a:rPr lang="en-US" dirty="0" err="1"/>
              <a:t>Fafa</a:t>
            </a:r>
            <a:r>
              <a:rPr lang="en-US" dirty="0"/>
              <a:t>, and Fufu. What’s the name of the fifth son? </a:t>
            </a:r>
          </a:p>
          <a:p>
            <a:pPr marL="0" indent="0">
              <a:buNone/>
            </a:pPr>
            <a:endParaRPr lang="en-US" dirty="0"/>
          </a:p>
        </p:txBody>
      </p:sp>
      <p:sp>
        <p:nvSpPr>
          <p:cNvPr id="4" name="Slide Number Placeholder 3">
            <a:extLst>
              <a:ext uri="{FF2B5EF4-FFF2-40B4-BE49-F238E27FC236}">
                <a16:creationId xmlns:a16="http://schemas.microsoft.com/office/drawing/2014/main" id="{CC3065A0-1F17-0747-9E6B-3860386C78BD}"/>
              </a:ext>
            </a:extLst>
          </p:cNvPr>
          <p:cNvSpPr>
            <a:spLocks noGrp="1"/>
          </p:cNvSpPr>
          <p:nvPr>
            <p:ph type="sldNum" sz="quarter" idx="12"/>
          </p:nvPr>
        </p:nvSpPr>
        <p:spPr/>
        <p:txBody>
          <a:bodyPr/>
          <a:lstStyle/>
          <a:p>
            <a:fld id="{9E937ACD-6ADF-6C40-9EA5-EE938FF512FE}" type="slidenum">
              <a:rPr lang="en-US" smtClean="0"/>
              <a:pPr/>
              <a:t>2</a:t>
            </a:fld>
            <a:endParaRPr lang="en-US"/>
          </a:p>
        </p:txBody>
      </p:sp>
    </p:spTree>
    <p:extLst>
      <p:ext uri="{BB962C8B-B14F-4D97-AF65-F5344CB8AC3E}">
        <p14:creationId xmlns:p14="http://schemas.microsoft.com/office/powerpoint/2010/main" val="2969462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KVL applies at all times</a:t>
            </a:r>
          </a:p>
        </p:txBody>
      </p:sp>
      <p:sp>
        <p:nvSpPr>
          <p:cNvPr id="3" name="Content Placeholder 2"/>
          <p:cNvSpPr>
            <a:spLocks noGrp="1"/>
          </p:cNvSpPr>
          <p:nvPr>
            <p:ph idx="1"/>
          </p:nvPr>
        </p:nvSpPr>
        <p:spPr>
          <a:xfrm>
            <a:off x="457200" y="1600200"/>
            <a:ext cx="3932602" cy="4525963"/>
          </a:xfrm>
        </p:spPr>
        <p:txBody>
          <a:bodyPr>
            <a:noAutofit/>
          </a:bodyPr>
          <a:lstStyle/>
          <a:p>
            <a:r>
              <a:rPr lang="en-US" sz="2000" dirty="0"/>
              <a:t>The capacitor’s current is out of phase with its voltage</a:t>
            </a:r>
          </a:p>
          <a:p>
            <a:r>
              <a:rPr lang="en-US" sz="2000" dirty="0"/>
              <a:t>The current is the </a:t>
            </a:r>
            <a:r>
              <a:rPr lang="en-US" sz="2000" i="1" dirty="0"/>
              <a:t>same </a:t>
            </a:r>
            <a:r>
              <a:rPr lang="en-US" sz="2000" dirty="0"/>
              <a:t>through all components in a series circuit</a:t>
            </a:r>
          </a:p>
          <a:p>
            <a:r>
              <a:rPr lang="en-US" sz="2000" dirty="0"/>
              <a:t>The resistors current is </a:t>
            </a:r>
            <a:r>
              <a:rPr lang="en-US" sz="2000" i="1" dirty="0"/>
              <a:t>always</a:t>
            </a:r>
            <a:r>
              <a:rPr lang="en-US" sz="2000" dirty="0"/>
              <a:t> in phase with its voltage, so </a:t>
            </a:r>
            <a:r>
              <a:rPr lang="en-US" sz="2000" dirty="0" err="1"/>
              <a:t>Vr</a:t>
            </a:r>
            <a:r>
              <a:rPr lang="en-US" sz="2000" dirty="0"/>
              <a:t> is proportional to </a:t>
            </a:r>
            <a:r>
              <a:rPr lang="en-US" sz="2000" i="1" dirty="0"/>
              <a:t>the</a:t>
            </a:r>
            <a:r>
              <a:rPr lang="en-US" sz="2000" dirty="0"/>
              <a:t> current, which </a:t>
            </a:r>
            <a:r>
              <a:rPr lang="en-US" sz="2000" i="1" dirty="0"/>
              <a:t>lags</a:t>
            </a:r>
            <a:r>
              <a:rPr lang="en-US" sz="2000" dirty="0"/>
              <a:t> the voltage because of the capacitor</a:t>
            </a:r>
          </a:p>
          <a:p>
            <a:r>
              <a:rPr lang="en-US" sz="2000" dirty="0" err="1"/>
              <a:t>Vr</a:t>
            </a:r>
            <a:r>
              <a:rPr lang="en-US" sz="2000" dirty="0"/>
              <a:t> and </a:t>
            </a:r>
            <a:r>
              <a:rPr lang="en-US" sz="2000" dirty="0" err="1"/>
              <a:t>Vc</a:t>
            </a:r>
            <a:r>
              <a:rPr lang="en-US" sz="2000" dirty="0"/>
              <a:t> are always 90 </a:t>
            </a:r>
            <a:r>
              <a:rPr lang="en-US" sz="2000" dirty="0" err="1"/>
              <a:t>degress</a:t>
            </a:r>
            <a:r>
              <a:rPr lang="en-US" sz="2000" dirty="0"/>
              <a:t> out of phase</a:t>
            </a:r>
          </a:p>
          <a:p>
            <a:r>
              <a:rPr lang="en-US" sz="2000" dirty="0"/>
              <a:t>Both </a:t>
            </a:r>
            <a:r>
              <a:rPr lang="en-US" sz="2000" dirty="0" err="1"/>
              <a:t>Vr</a:t>
            </a:r>
            <a:r>
              <a:rPr lang="en-US" sz="2000" dirty="0"/>
              <a:t> and </a:t>
            </a:r>
            <a:r>
              <a:rPr lang="en-US" sz="2000" dirty="0" err="1"/>
              <a:t>Vc</a:t>
            </a:r>
            <a:r>
              <a:rPr lang="en-US" sz="2000" dirty="0"/>
              <a:t> are of different phase than the source Vo</a:t>
            </a:r>
          </a:p>
          <a:p>
            <a:r>
              <a:rPr lang="en-US" sz="2000" dirty="0"/>
              <a:t>At </a:t>
            </a:r>
            <a:r>
              <a:rPr lang="en-US" sz="2000" dirty="0" err="1"/>
              <a:t>fc</a:t>
            </a:r>
            <a:r>
              <a:rPr lang="en-US" sz="2000" dirty="0"/>
              <a:t>, |</a:t>
            </a:r>
            <a:r>
              <a:rPr lang="en-US" sz="2000" dirty="0" err="1"/>
              <a:t>Vr</a:t>
            </a:r>
            <a:r>
              <a:rPr lang="en-US" sz="2000" dirty="0"/>
              <a:t>| = |</a:t>
            </a:r>
            <a:r>
              <a:rPr lang="en-US" sz="2000" dirty="0" err="1"/>
              <a:t>Vc</a:t>
            </a:r>
            <a:r>
              <a:rPr lang="en-US" sz="2000" dirty="0"/>
              <a:t>| at phases of +-45 degrees relative to Vo</a:t>
            </a:r>
          </a:p>
          <a:p>
            <a:endParaRPr lang="en-US" sz="2000" dirty="0"/>
          </a:p>
        </p:txBody>
      </p:sp>
      <p:pic>
        <p:nvPicPr>
          <p:cNvPr id="4" name="Picture 3"/>
          <p:cNvPicPr>
            <a:picLocks noChangeAspect="1"/>
          </p:cNvPicPr>
          <p:nvPr/>
        </p:nvPicPr>
        <p:blipFill>
          <a:blip r:embed="rId2"/>
          <a:srcRect l="3956" r="7515"/>
          <a:stretch>
            <a:fillRect/>
          </a:stretch>
        </p:blipFill>
        <p:spPr>
          <a:xfrm>
            <a:off x="4253420" y="1118437"/>
            <a:ext cx="4730757" cy="4007810"/>
          </a:xfrm>
          <a:prstGeom prst="rect">
            <a:avLst/>
          </a:prstGeom>
        </p:spPr>
      </p:pic>
      <p:pic>
        <p:nvPicPr>
          <p:cNvPr id="5" name="Picture 4"/>
          <p:cNvPicPr>
            <a:picLocks noChangeAspect="1"/>
          </p:cNvPicPr>
          <p:nvPr/>
        </p:nvPicPr>
        <p:blipFill>
          <a:blip r:embed="rId3"/>
          <a:stretch>
            <a:fillRect/>
          </a:stretch>
        </p:blipFill>
        <p:spPr>
          <a:xfrm>
            <a:off x="4926863" y="5395201"/>
            <a:ext cx="3949700" cy="571500"/>
          </a:xfrm>
          <a:prstGeom prst="rect">
            <a:avLst/>
          </a:prstGeom>
        </p:spPr>
      </p:pic>
      <p:sp>
        <p:nvSpPr>
          <p:cNvPr id="6" name="Slide Number Placeholder 5">
            <a:extLst>
              <a:ext uri="{FF2B5EF4-FFF2-40B4-BE49-F238E27FC236}">
                <a16:creationId xmlns:a16="http://schemas.microsoft.com/office/drawing/2014/main" id="{C6A6805E-0DE2-AC4B-A3C2-3C6CA9B9674B}"/>
              </a:ext>
            </a:extLst>
          </p:cNvPr>
          <p:cNvSpPr>
            <a:spLocks noGrp="1"/>
          </p:cNvSpPr>
          <p:nvPr>
            <p:ph type="sldNum" sz="quarter" idx="12"/>
          </p:nvPr>
        </p:nvSpPr>
        <p:spPr/>
        <p:txBody>
          <a:bodyPr/>
          <a:lstStyle/>
          <a:p>
            <a:fld id="{9E937ACD-6ADF-6C40-9EA5-EE938FF512FE}"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p:cNvPicPr>
          <p:nvPr/>
        </p:nvPicPr>
        <p:blipFill>
          <a:blip r:embed="rId2"/>
          <a:srcRect/>
          <a:stretch>
            <a:fillRect/>
          </a:stretch>
        </p:blipFill>
        <p:spPr bwMode="auto">
          <a:xfrm>
            <a:off x="2590800" y="1219200"/>
            <a:ext cx="6229350" cy="5156200"/>
          </a:xfrm>
          <a:prstGeom prst="rect">
            <a:avLst/>
          </a:prstGeom>
          <a:noFill/>
          <a:ln w="9525">
            <a:noFill/>
            <a:miter lim="800000"/>
            <a:headEnd/>
            <a:tailEnd/>
          </a:ln>
        </p:spPr>
      </p:pic>
      <p:sp>
        <p:nvSpPr>
          <p:cNvPr id="18435"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Transistor as a valve</a:t>
            </a:r>
          </a:p>
        </p:txBody>
      </p:sp>
      <p:sp>
        <p:nvSpPr>
          <p:cNvPr id="18436" name="Content Placeholder 2"/>
          <p:cNvSpPr>
            <a:spLocks noGrp="1"/>
          </p:cNvSpPr>
          <p:nvPr>
            <p:ph idx="1"/>
          </p:nvPr>
        </p:nvSpPr>
        <p:spPr>
          <a:xfrm>
            <a:off x="457200" y="1600200"/>
            <a:ext cx="2590800" cy="4525963"/>
          </a:xfrm>
        </p:spPr>
        <p:txBody>
          <a:bodyPr/>
          <a:lstStyle/>
          <a:p>
            <a:pPr eaLnBrk="1" hangingPunct="1">
              <a:buFont typeface="Arial" pitchFamily="-1" charset="0"/>
              <a:buNone/>
            </a:pPr>
            <a:r>
              <a:rPr lang="en-US">
                <a:ea typeface="ＭＳ Ｐゴシック" pitchFamily="-1" charset="-128"/>
                <a:cs typeface="ＭＳ Ｐゴシック" pitchFamily="-1" charset="-128"/>
              </a:rPr>
              <a:t>	A small base-emitter current controls a much larger collector-emitter current</a:t>
            </a:r>
          </a:p>
        </p:txBody>
      </p:sp>
      <p:sp>
        <p:nvSpPr>
          <p:cNvPr id="18437" name="TextBox 5"/>
          <p:cNvSpPr txBox="1">
            <a:spLocks noChangeArrowheads="1"/>
          </p:cNvSpPr>
          <p:nvPr/>
        </p:nvSpPr>
        <p:spPr bwMode="auto">
          <a:xfrm>
            <a:off x="152400" y="6375400"/>
            <a:ext cx="9024938" cy="338138"/>
          </a:xfrm>
          <a:prstGeom prst="rect">
            <a:avLst/>
          </a:prstGeom>
          <a:noFill/>
          <a:ln w="9525">
            <a:noFill/>
            <a:miter lim="800000"/>
            <a:headEnd/>
            <a:tailEnd/>
          </a:ln>
        </p:spPr>
        <p:txBody>
          <a:bodyPr wrap="none">
            <a:prstTxWarp prst="textNoShape">
              <a:avLst/>
            </a:prstTxWarp>
            <a:spAutoFit/>
          </a:bodyPr>
          <a:lstStyle/>
          <a:p>
            <a:r>
              <a:rPr lang="en-US" sz="1600">
                <a:latin typeface="Calibri" pitchFamily="-1" charset="0"/>
                <a:hlinkClick r:id="rId3"/>
              </a:rPr>
              <a:t>http://www.satcure-focus.com/tutor/page4.htm</a:t>
            </a:r>
            <a:r>
              <a:rPr lang="en-US" sz="1600">
                <a:latin typeface="Calibri" pitchFamily="-1" charset="0"/>
              </a:rPr>
              <a:t> (google “transistor tutorial” for many other explanations)</a:t>
            </a:r>
          </a:p>
        </p:txBody>
      </p:sp>
      <p:sp>
        <p:nvSpPr>
          <p:cNvPr id="2" name="Slide Number Placeholder 1">
            <a:extLst>
              <a:ext uri="{FF2B5EF4-FFF2-40B4-BE49-F238E27FC236}">
                <a16:creationId xmlns:a16="http://schemas.microsoft.com/office/drawing/2014/main" id="{DCEE79F9-EAF7-2F43-927E-E96140D7F9D5}"/>
              </a:ext>
            </a:extLst>
          </p:cNvPr>
          <p:cNvSpPr>
            <a:spLocks noGrp="1"/>
          </p:cNvSpPr>
          <p:nvPr>
            <p:ph type="sldNum" sz="quarter" idx="12"/>
          </p:nvPr>
        </p:nvSpPr>
        <p:spPr/>
        <p:txBody>
          <a:bodyPr/>
          <a:lstStyle/>
          <a:p>
            <a:fld id="{9E937ACD-6ADF-6C40-9EA5-EE938FF512FE}" type="slidenum">
              <a:rPr lang="en-US" smtClean="0"/>
              <a:pPr/>
              <a:t>21</a:t>
            </a:fld>
            <a:endParaRPr lang="en-US"/>
          </a:p>
        </p:txBody>
      </p:sp>
    </p:spTree>
    <p:extLst>
      <p:ext uri="{BB962C8B-B14F-4D97-AF65-F5344CB8AC3E}">
        <p14:creationId xmlns:p14="http://schemas.microsoft.com/office/powerpoint/2010/main" val="156762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How to pick R</a:t>
            </a:r>
            <a:r>
              <a:rPr lang="en-US" baseline="-25000" dirty="0"/>
              <a:t>1</a:t>
            </a:r>
            <a:r>
              <a:rPr lang="en-US" dirty="0"/>
              <a:t> and R</a:t>
            </a:r>
            <a:r>
              <a:rPr lang="en-US" baseline="-25000" dirty="0"/>
              <a:t>2</a:t>
            </a:r>
            <a:r>
              <a:rPr lang="en-US" dirty="0"/>
              <a:t>?</a:t>
            </a:r>
          </a:p>
          <a:p>
            <a:r>
              <a:rPr lang="en-US" dirty="0"/>
              <a:t>Why doesn’t the precise value of </a:t>
            </a:r>
            <a:r>
              <a:rPr lang="en-US" dirty="0">
                <a:latin typeface="Symbol" charset="2"/>
                <a:cs typeface="Symbol" charset="2"/>
              </a:rPr>
              <a:t>b</a:t>
            </a:r>
            <a:r>
              <a:rPr lang="en-US" dirty="0"/>
              <a:t> matter in this circuit?</a:t>
            </a:r>
          </a:p>
        </p:txBody>
      </p:sp>
      <p:sp>
        <p:nvSpPr>
          <p:cNvPr id="3" name="Title 2"/>
          <p:cNvSpPr>
            <a:spLocks noGrp="1"/>
          </p:cNvSpPr>
          <p:nvPr>
            <p:ph type="title"/>
          </p:nvPr>
        </p:nvSpPr>
        <p:spPr/>
        <p:txBody>
          <a:bodyPr/>
          <a:lstStyle/>
          <a:p>
            <a:r>
              <a:rPr lang="en-US" dirty="0"/>
              <a:t>Transistor Switch</a:t>
            </a:r>
          </a:p>
        </p:txBody>
      </p:sp>
      <p:grpSp>
        <p:nvGrpSpPr>
          <p:cNvPr id="4" name="Group 3"/>
          <p:cNvGrpSpPr/>
          <p:nvPr/>
        </p:nvGrpSpPr>
        <p:grpSpPr>
          <a:xfrm>
            <a:off x="2629920" y="3205164"/>
            <a:ext cx="3587999" cy="2920999"/>
            <a:chOff x="5556000" y="3429000"/>
            <a:chExt cx="3587999" cy="2920999"/>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47000"/>
                      </a14:imgEffect>
                      <a14:imgEffect>
                        <a14:brightnessContrast bright="13000" contrast="79000"/>
                      </a14:imgEffect>
                    </a14:imgLayer>
                  </a14:imgProps>
                </a:ext>
                <a:ext uri="{28A0092B-C50C-407E-A947-70E740481C1C}">
                  <a14:useLocalDpi xmlns:a14="http://schemas.microsoft.com/office/drawing/2010/main" val="0"/>
                </a:ext>
              </a:extLst>
            </a:blip>
            <a:srcRect l="12500" t="14999" r="21875" b="13750"/>
            <a:stretch>
              <a:fillRect/>
            </a:stretch>
          </p:blipFill>
          <p:spPr bwMode="auto">
            <a:xfrm>
              <a:off x="5556000" y="3429000"/>
              <a:ext cx="3587999" cy="2920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6465710" y="5825067"/>
              <a:ext cx="1008058" cy="46166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latin typeface="Calibri" charset="0"/>
                </a:rPr>
                <a:t>100</a:t>
              </a:r>
              <a:r>
                <a:rPr lang="en-US" dirty="0">
                  <a:latin typeface="Symbol" charset="0"/>
                  <a:cs typeface="Symbol" charset="0"/>
                </a:rPr>
                <a:t>m</a:t>
              </a:r>
              <a:r>
                <a:rPr lang="en-US" dirty="0">
                  <a:latin typeface="Calibri" charset="0"/>
                </a:rPr>
                <a:t>A</a:t>
              </a:r>
            </a:p>
          </p:txBody>
        </p:sp>
        <p:sp>
          <p:nvSpPr>
            <p:cNvPr id="7" name="TextBox 6"/>
            <p:cNvSpPr txBox="1">
              <a:spLocks noChangeArrowheads="1"/>
            </p:cNvSpPr>
            <p:nvPr/>
          </p:nvSpPr>
          <p:spPr bwMode="auto">
            <a:xfrm>
              <a:off x="8037576" y="5256721"/>
              <a:ext cx="9191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latin typeface="Calibri" charset="0"/>
                </a:rPr>
                <a:t>2N2222</a:t>
              </a:r>
            </a:p>
          </p:txBody>
        </p:sp>
      </p:grpSp>
      <p:sp>
        <p:nvSpPr>
          <p:cNvPr id="9" name="Slide Number Placeholder 8">
            <a:extLst>
              <a:ext uri="{FF2B5EF4-FFF2-40B4-BE49-F238E27FC236}">
                <a16:creationId xmlns:a16="http://schemas.microsoft.com/office/drawing/2014/main" id="{1D9BDF1F-41D3-CE4E-AFF7-989824BC0B1A}"/>
              </a:ext>
            </a:extLst>
          </p:cNvPr>
          <p:cNvSpPr>
            <a:spLocks noGrp="1"/>
          </p:cNvSpPr>
          <p:nvPr>
            <p:ph type="sldNum" sz="quarter" idx="12"/>
          </p:nvPr>
        </p:nvSpPr>
        <p:spPr/>
        <p:txBody>
          <a:bodyPr/>
          <a:lstStyle/>
          <a:p>
            <a:fld id="{9E937ACD-6ADF-6C40-9EA5-EE938FF512FE}" type="slidenum">
              <a:rPr lang="en-US" smtClean="0"/>
              <a:pPr/>
              <a:t>22</a:t>
            </a:fld>
            <a:endParaRPr lang="en-US"/>
          </a:p>
        </p:txBody>
      </p:sp>
    </p:spTree>
    <p:extLst>
      <p:ext uri="{BB962C8B-B14F-4D97-AF65-F5344CB8AC3E}">
        <p14:creationId xmlns:p14="http://schemas.microsoft.com/office/powerpoint/2010/main" val="3412156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Simplest 1-transistor circuits</a:t>
            </a:r>
          </a:p>
        </p:txBody>
      </p:sp>
      <p:sp>
        <p:nvSpPr>
          <p:cNvPr id="32771" name="Content Placeholder 2"/>
          <p:cNvSpPr>
            <a:spLocks noGrp="1"/>
          </p:cNvSpPr>
          <p:nvPr>
            <p:ph idx="1"/>
          </p:nvPr>
        </p:nvSpPr>
        <p:spPr>
          <a:xfrm>
            <a:off x="457200" y="1600200"/>
            <a:ext cx="7758113" cy="2133600"/>
          </a:xfrm>
        </p:spPr>
        <p:txBody>
          <a:bodyPr/>
          <a:lstStyle/>
          <a:p>
            <a:pPr eaLnBrk="1" hangingPunct="1"/>
            <a:r>
              <a:rPr lang="en-US" sz="2400">
                <a:ea typeface="ＭＳ Ｐゴシック" pitchFamily="-1" charset="-128"/>
                <a:cs typeface="ＭＳ Ｐゴシック" pitchFamily="-1" charset="-128"/>
              </a:rPr>
              <a:t>Fixing or floating various terminals gives various circuit properties (and a whole lot to remember and get confused about), e.g., </a:t>
            </a:r>
          </a:p>
        </p:txBody>
      </p:sp>
      <p:pic>
        <p:nvPicPr>
          <p:cNvPr id="32772" name="Picture 3"/>
          <p:cNvPicPr>
            <a:picLocks noChangeAspect="1"/>
          </p:cNvPicPr>
          <p:nvPr/>
        </p:nvPicPr>
        <p:blipFill>
          <a:blip r:embed="rId2"/>
          <a:srcRect l="6436" r="63861"/>
          <a:stretch>
            <a:fillRect/>
          </a:stretch>
        </p:blipFill>
        <p:spPr bwMode="auto">
          <a:xfrm>
            <a:off x="2770188" y="3390900"/>
            <a:ext cx="860425" cy="1625600"/>
          </a:xfrm>
          <a:prstGeom prst="rect">
            <a:avLst/>
          </a:prstGeom>
          <a:noFill/>
          <a:ln w="9525">
            <a:noFill/>
            <a:miter lim="800000"/>
            <a:headEnd/>
            <a:tailEnd/>
          </a:ln>
        </p:spPr>
      </p:pic>
      <p:sp>
        <p:nvSpPr>
          <p:cNvPr id="32773" name="TextBox 4"/>
          <p:cNvSpPr txBox="1">
            <a:spLocks noChangeArrowheads="1"/>
          </p:cNvSpPr>
          <p:nvPr/>
        </p:nvSpPr>
        <p:spPr bwMode="auto">
          <a:xfrm>
            <a:off x="3173413" y="3206750"/>
            <a:ext cx="636587"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fixed</a:t>
            </a:r>
          </a:p>
        </p:txBody>
      </p:sp>
      <p:sp>
        <p:nvSpPr>
          <p:cNvPr id="32774" name="TextBox 5"/>
          <p:cNvSpPr txBox="1">
            <a:spLocks noChangeArrowheads="1"/>
          </p:cNvSpPr>
          <p:nvPr/>
        </p:nvSpPr>
        <p:spPr bwMode="auto">
          <a:xfrm>
            <a:off x="3255963" y="4743450"/>
            <a:ext cx="504825" cy="369888"/>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out</a:t>
            </a:r>
          </a:p>
        </p:txBody>
      </p:sp>
      <p:sp>
        <p:nvSpPr>
          <p:cNvPr id="32775" name="TextBox 6"/>
          <p:cNvSpPr txBox="1">
            <a:spLocks noChangeArrowheads="1"/>
          </p:cNvSpPr>
          <p:nvPr/>
        </p:nvSpPr>
        <p:spPr bwMode="auto">
          <a:xfrm>
            <a:off x="2617788" y="3986213"/>
            <a:ext cx="358775"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in</a:t>
            </a:r>
          </a:p>
        </p:txBody>
      </p:sp>
      <p:pic>
        <p:nvPicPr>
          <p:cNvPr id="32776" name="Picture 7"/>
          <p:cNvPicPr>
            <a:picLocks noChangeAspect="1"/>
          </p:cNvPicPr>
          <p:nvPr/>
        </p:nvPicPr>
        <p:blipFill>
          <a:blip r:embed="rId2"/>
          <a:srcRect l="6436" r="63861"/>
          <a:stretch>
            <a:fillRect/>
          </a:stretch>
        </p:blipFill>
        <p:spPr bwMode="auto">
          <a:xfrm>
            <a:off x="4724400" y="3309938"/>
            <a:ext cx="860425" cy="1625600"/>
          </a:xfrm>
          <a:prstGeom prst="rect">
            <a:avLst/>
          </a:prstGeom>
          <a:noFill/>
          <a:ln w="9525">
            <a:noFill/>
            <a:miter lim="800000"/>
            <a:headEnd/>
            <a:tailEnd/>
          </a:ln>
        </p:spPr>
      </p:pic>
      <p:sp>
        <p:nvSpPr>
          <p:cNvPr id="32777" name="TextBox 8"/>
          <p:cNvSpPr txBox="1">
            <a:spLocks noChangeArrowheads="1"/>
          </p:cNvSpPr>
          <p:nvPr/>
        </p:nvSpPr>
        <p:spPr bwMode="auto">
          <a:xfrm>
            <a:off x="5127625" y="3125788"/>
            <a:ext cx="504825"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out</a:t>
            </a:r>
          </a:p>
        </p:txBody>
      </p:sp>
      <p:sp>
        <p:nvSpPr>
          <p:cNvPr id="32778" name="TextBox 10"/>
          <p:cNvSpPr txBox="1">
            <a:spLocks noChangeArrowheads="1"/>
          </p:cNvSpPr>
          <p:nvPr/>
        </p:nvSpPr>
        <p:spPr bwMode="auto">
          <a:xfrm>
            <a:off x="4267200" y="3908425"/>
            <a:ext cx="636588"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fixed</a:t>
            </a:r>
          </a:p>
        </p:txBody>
      </p:sp>
      <p:pic>
        <p:nvPicPr>
          <p:cNvPr id="32779" name="Picture 11"/>
          <p:cNvPicPr>
            <a:picLocks noChangeAspect="1"/>
          </p:cNvPicPr>
          <p:nvPr/>
        </p:nvPicPr>
        <p:blipFill>
          <a:blip r:embed="rId2"/>
          <a:srcRect l="6436" r="63861"/>
          <a:stretch>
            <a:fillRect/>
          </a:stretch>
        </p:blipFill>
        <p:spPr bwMode="auto">
          <a:xfrm>
            <a:off x="6400800" y="3290888"/>
            <a:ext cx="860425" cy="1625600"/>
          </a:xfrm>
          <a:prstGeom prst="rect">
            <a:avLst/>
          </a:prstGeom>
          <a:noFill/>
          <a:ln w="9525">
            <a:noFill/>
            <a:miter lim="800000"/>
            <a:headEnd/>
            <a:tailEnd/>
          </a:ln>
        </p:spPr>
      </p:pic>
      <p:sp>
        <p:nvSpPr>
          <p:cNvPr id="32780" name="TextBox 12"/>
          <p:cNvSpPr txBox="1">
            <a:spLocks noChangeArrowheads="1"/>
          </p:cNvSpPr>
          <p:nvPr/>
        </p:nvSpPr>
        <p:spPr bwMode="auto">
          <a:xfrm>
            <a:off x="6831013" y="2497138"/>
            <a:ext cx="636587" cy="369887"/>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fixed</a:t>
            </a:r>
          </a:p>
        </p:txBody>
      </p:sp>
      <p:sp>
        <p:nvSpPr>
          <p:cNvPr id="32781" name="TextBox 13"/>
          <p:cNvSpPr txBox="1">
            <a:spLocks noChangeArrowheads="1"/>
          </p:cNvSpPr>
          <p:nvPr/>
        </p:nvSpPr>
        <p:spPr bwMode="auto">
          <a:xfrm>
            <a:off x="1306513" y="5635625"/>
            <a:ext cx="800100" cy="368300"/>
          </a:xfrm>
          <a:prstGeom prst="rect">
            <a:avLst/>
          </a:prstGeom>
          <a:noFill/>
          <a:ln w="9525">
            <a:noFill/>
            <a:miter lim="800000"/>
            <a:headEnd/>
            <a:tailEnd/>
          </a:ln>
        </p:spPr>
        <p:txBody>
          <a:bodyPr wrap="none">
            <a:prstTxWarp prst="textNoShape">
              <a:avLst/>
            </a:prstTxWarp>
            <a:spAutoFit/>
          </a:bodyPr>
          <a:lstStyle/>
          <a:p>
            <a:r>
              <a:rPr lang="en-US">
                <a:solidFill>
                  <a:srgbClr val="0000FF"/>
                </a:solidFill>
                <a:latin typeface="Calibri" pitchFamily="-1" charset="0"/>
              </a:rPr>
              <a:t>Switch</a:t>
            </a:r>
          </a:p>
        </p:txBody>
      </p:sp>
      <p:sp>
        <p:nvSpPr>
          <p:cNvPr id="32782" name="TextBox 14"/>
          <p:cNvSpPr txBox="1">
            <a:spLocks noChangeArrowheads="1"/>
          </p:cNvSpPr>
          <p:nvPr/>
        </p:nvSpPr>
        <p:spPr bwMode="auto">
          <a:xfrm>
            <a:off x="6248400" y="3895725"/>
            <a:ext cx="358775"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in</a:t>
            </a:r>
          </a:p>
        </p:txBody>
      </p:sp>
      <p:pic>
        <p:nvPicPr>
          <p:cNvPr id="32783" name="Picture 15"/>
          <p:cNvPicPr>
            <a:picLocks noChangeAspect="1"/>
          </p:cNvPicPr>
          <p:nvPr/>
        </p:nvPicPr>
        <p:blipFill>
          <a:blip r:embed="rId2"/>
          <a:srcRect l="6436" r="63861"/>
          <a:stretch>
            <a:fillRect/>
          </a:stretch>
        </p:blipFill>
        <p:spPr bwMode="auto">
          <a:xfrm>
            <a:off x="1246188" y="3403600"/>
            <a:ext cx="860425" cy="1625600"/>
          </a:xfrm>
          <a:prstGeom prst="rect">
            <a:avLst/>
          </a:prstGeom>
          <a:noFill/>
          <a:ln w="9525">
            <a:noFill/>
            <a:miter lim="800000"/>
            <a:headEnd/>
            <a:tailEnd/>
          </a:ln>
        </p:spPr>
      </p:pic>
      <p:sp>
        <p:nvSpPr>
          <p:cNvPr id="32784" name="TextBox 16"/>
          <p:cNvSpPr txBox="1">
            <a:spLocks noChangeArrowheads="1"/>
          </p:cNvSpPr>
          <p:nvPr/>
        </p:nvSpPr>
        <p:spPr bwMode="auto">
          <a:xfrm>
            <a:off x="1649413" y="3219450"/>
            <a:ext cx="504825"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out</a:t>
            </a:r>
          </a:p>
        </p:txBody>
      </p:sp>
      <p:sp>
        <p:nvSpPr>
          <p:cNvPr id="32785" name="TextBox 17"/>
          <p:cNvSpPr txBox="1">
            <a:spLocks noChangeArrowheads="1"/>
          </p:cNvSpPr>
          <p:nvPr/>
        </p:nvSpPr>
        <p:spPr bwMode="auto">
          <a:xfrm>
            <a:off x="1649413" y="4724400"/>
            <a:ext cx="636587" cy="369888"/>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fixed</a:t>
            </a:r>
          </a:p>
        </p:txBody>
      </p:sp>
      <p:sp>
        <p:nvSpPr>
          <p:cNvPr id="32786" name="TextBox 18"/>
          <p:cNvSpPr txBox="1">
            <a:spLocks noChangeArrowheads="1"/>
          </p:cNvSpPr>
          <p:nvPr/>
        </p:nvSpPr>
        <p:spPr bwMode="auto">
          <a:xfrm>
            <a:off x="457200" y="3998913"/>
            <a:ext cx="358775"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in</a:t>
            </a:r>
          </a:p>
        </p:txBody>
      </p:sp>
      <p:sp>
        <p:nvSpPr>
          <p:cNvPr id="32787" name="TextBox 19"/>
          <p:cNvSpPr txBox="1">
            <a:spLocks noChangeArrowheads="1"/>
          </p:cNvSpPr>
          <p:nvPr/>
        </p:nvSpPr>
        <p:spPr bwMode="auto">
          <a:xfrm>
            <a:off x="2770188" y="5635625"/>
            <a:ext cx="993775" cy="368300"/>
          </a:xfrm>
          <a:prstGeom prst="rect">
            <a:avLst/>
          </a:prstGeom>
          <a:noFill/>
          <a:ln w="9525">
            <a:noFill/>
            <a:miter lim="800000"/>
            <a:headEnd/>
            <a:tailEnd/>
          </a:ln>
        </p:spPr>
        <p:txBody>
          <a:bodyPr wrap="none">
            <a:prstTxWarp prst="textNoShape">
              <a:avLst/>
            </a:prstTxWarp>
            <a:spAutoFit/>
          </a:bodyPr>
          <a:lstStyle/>
          <a:p>
            <a:r>
              <a:rPr lang="en-US">
                <a:solidFill>
                  <a:srgbClr val="0000FF"/>
                </a:solidFill>
                <a:latin typeface="Calibri" pitchFamily="-1" charset="0"/>
              </a:rPr>
              <a:t>Follower</a:t>
            </a:r>
          </a:p>
        </p:txBody>
      </p:sp>
      <p:sp>
        <p:nvSpPr>
          <p:cNvPr id="32788" name="TextBox 20"/>
          <p:cNvSpPr txBox="1">
            <a:spLocks noChangeArrowheads="1"/>
          </p:cNvSpPr>
          <p:nvPr/>
        </p:nvSpPr>
        <p:spPr bwMode="auto">
          <a:xfrm>
            <a:off x="4538663" y="5635625"/>
            <a:ext cx="2135187" cy="368300"/>
          </a:xfrm>
          <a:prstGeom prst="rect">
            <a:avLst/>
          </a:prstGeom>
          <a:noFill/>
          <a:ln w="9525">
            <a:noFill/>
            <a:miter lim="800000"/>
            <a:headEnd/>
            <a:tailEnd/>
          </a:ln>
        </p:spPr>
        <p:txBody>
          <a:bodyPr wrap="none">
            <a:prstTxWarp prst="textNoShape">
              <a:avLst/>
            </a:prstTxWarp>
            <a:spAutoFit/>
          </a:bodyPr>
          <a:lstStyle/>
          <a:p>
            <a:r>
              <a:rPr lang="en-US">
                <a:solidFill>
                  <a:srgbClr val="0000FF"/>
                </a:solidFill>
                <a:latin typeface="Calibri" pitchFamily="-1" charset="0"/>
              </a:rPr>
              <a:t>Current source (sink)</a:t>
            </a:r>
          </a:p>
        </p:txBody>
      </p:sp>
      <p:pic>
        <p:nvPicPr>
          <p:cNvPr id="32789" name="Picture 21"/>
          <p:cNvPicPr>
            <a:picLocks noChangeAspect="1"/>
          </p:cNvPicPr>
          <p:nvPr/>
        </p:nvPicPr>
        <p:blipFill>
          <a:blip r:embed="rId3"/>
          <a:srcRect l="62000" t="9222" r="14000" b="26698"/>
          <a:stretch>
            <a:fillRect/>
          </a:stretch>
        </p:blipFill>
        <p:spPr bwMode="auto">
          <a:xfrm>
            <a:off x="5219700" y="4476750"/>
            <a:ext cx="457200" cy="838200"/>
          </a:xfrm>
          <a:prstGeom prst="rect">
            <a:avLst/>
          </a:prstGeom>
          <a:noFill/>
          <a:ln w="9525">
            <a:noFill/>
            <a:miter lim="800000"/>
            <a:headEnd/>
            <a:tailEnd/>
          </a:ln>
        </p:spPr>
      </p:pic>
      <p:pic>
        <p:nvPicPr>
          <p:cNvPr id="32790" name="Picture 22"/>
          <p:cNvPicPr>
            <a:picLocks noChangeAspect="1"/>
          </p:cNvPicPr>
          <p:nvPr/>
        </p:nvPicPr>
        <p:blipFill>
          <a:blip r:embed="rId3"/>
          <a:srcRect l="62000" t="9222" r="14000" b="32001"/>
          <a:stretch>
            <a:fillRect/>
          </a:stretch>
        </p:blipFill>
        <p:spPr bwMode="auto">
          <a:xfrm>
            <a:off x="6896100" y="2905125"/>
            <a:ext cx="457200" cy="768350"/>
          </a:xfrm>
          <a:prstGeom prst="rect">
            <a:avLst/>
          </a:prstGeom>
          <a:noFill/>
          <a:ln w="9525">
            <a:noFill/>
            <a:miter lim="800000"/>
            <a:headEnd/>
            <a:tailEnd/>
          </a:ln>
        </p:spPr>
      </p:pic>
      <p:sp>
        <p:nvSpPr>
          <p:cNvPr id="32791" name="TextBox 23"/>
          <p:cNvSpPr txBox="1">
            <a:spLocks noChangeArrowheads="1"/>
          </p:cNvSpPr>
          <p:nvPr/>
        </p:nvSpPr>
        <p:spPr bwMode="auto">
          <a:xfrm>
            <a:off x="6705600" y="5635625"/>
            <a:ext cx="1047750" cy="368300"/>
          </a:xfrm>
          <a:prstGeom prst="rect">
            <a:avLst/>
          </a:prstGeom>
          <a:noFill/>
          <a:ln w="9525">
            <a:noFill/>
            <a:miter lim="800000"/>
            <a:headEnd/>
            <a:tailEnd/>
          </a:ln>
        </p:spPr>
        <p:txBody>
          <a:bodyPr wrap="none">
            <a:prstTxWarp prst="textNoShape">
              <a:avLst/>
            </a:prstTxWarp>
            <a:spAutoFit/>
          </a:bodyPr>
          <a:lstStyle/>
          <a:p>
            <a:r>
              <a:rPr lang="en-US">
                <a:solidFill>
                  <a:srgbClr val="0000FF"/>
                </a:solidFill>
                <a:latin typeface="Calibri" pitchFamily="-1" charset="0"/>
              </a:rPr>
              <a:t>Amplifier</a:t>
            </a:r>
          </a:p>
        </p:txBody>
      </p:sp>
      <p:pic>
        <p:nvPicPr>
          <p:cNvPr id="32792" name="Picture 24"/>
          <p:cNvPicPr>
            <a:picLocks noChangeAspect="1"/>
          </p:cNvPicPr>
          <p:nvPr/>
        </p:nvPicPr>
        <p:blipFill>
          <a:blip r:embed="rId3"/>
          <a:srcRect l="62000" t="9222" r="14000" b="26698"/>
          <a:stretch>
            <a:fillRect/>
          </a:stretch>
        </p:blipFill>
        <p:spPr bwMode="auto">
          <a:xfrm>
            <a:off x="6896100" y="4459288"/>
            <a:ext cx="457200" cy="838200"/>
          </a:xfrm>
          <a:prstGeom prst="rect">
            <a:avLst/>
          </a:prstGeom>
          <a:noFill/>
          <a:ln w="9525">
            <a:noFill/>
            <a:miter lim="800000"/>
            <a:headEnd/>
            <a:tailEnd/>
          </a:ln>
        </p:spPr>
      </p:pic>
      <p:pic>
        <p:nvPicPr>
          <p:cNvPr id="32793" name="Picture 25"/>
          <p:cNvPicPr>
            <a:picLocks noChangeAspect="1"/>
          </p:cNvPicPr>
          <p:nvPr/>
        </p:nvPicPr>
        <p:blipFill>
          <a:blip r:embed="rId3"/>
          <a:srcRect l="62000" t="9222" r="14000" b="26698"/>
          <a:stretch>
            <a:fillRect/>
          </a:stretch>
        </p:blipFill>
        <p:spPr bwMode="auto">
          <a:xfrm rot="5400000">
            <a:off x="952500" y="3789363"/>
            <a:ext cx="457200" cy="838200"/>
          </a:xfrm>
          <a:prstGeom prst="rect">
            <a:avLst/>
          </a:prstGeom>
          <a:noFill/>
          <a:ln w="9525">
            <a:noFill/>
            <a:miter lim="800000"/>
            <a:headEnd/>
            <a:tailEnd/>
          </a:ln>
        </p:spPr>
      </p:pic>
      <p:cxnSp>
        <p:nvCxnSpPr>
          <p:cNvPr id="28" name="Straight Arrow Connector 27"/>
          <p:cNvCxnSpPr>
            <a:stCxn id="23" idx="2"/>
          </p:cNvCxnSpPr>
          <p:nvPr/>
        </p:nvCxnSpPr>
        <p:spPr>
          <a:xfrm rot="16200000" flipH="1">
            <a:off x="7434263" y="3362325"/>
            <a:ext cx="1587" cy="620713"/>
          </a:xfrm>
          <a:prstGeom prst="straightConnector1">
            <a:avLst/>
          </a:prstGeom>
          <a:ln w="9525" cap="flat" cmpd="sng" algn="ctr">
            <a:solidFill>
              <a:schemeClr val="tx1"/>
            </a:solidFill>
            <a:prstDash val="solid"/>
            <a:round/>
            <a:headEnd type="oval" w="med" len="med"/>
            <a:tailEnd type="none" w="med" len="med"/>
          </a:ln>
        </p:spPr>
        <p:style>
          <a:lnRef idx="2">
            <a:schemeClr val="accent1"/>
          </a:lnRef>
          <a:fillRef idx="0">
            <a:schemeClr val="accent1"/>
          </a:fillRef>
          <a:effectRef idx="1">
            <a:schemeClr val="accent1"/>
          </a:effectRef>
          <a:fontRef idx="minor">
            <a:schemeClr val="tx1"/>
          </a:fontRef>
        </p:style>
      </p:cxnSp>
      <p:sp>
        <p:nvSpPr>
          <p:cNvPr id="32795" name="TextBox 28"/>
          <p:cNvSpPr txBox="1">
            <a:spLocks noChangeArrowheads="1"/>
          </p:cNvSpPr>
          <p:nvPr/>
        </p:nvSpPr>
        <p:spPr bwMode="auto">
          <a:xfrm>
            <a:off x="7710488" y="3463925"/>
            <a:ext cx="504825" cy="369888"/>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out</a:t>
            </a:r>
          </a:p>
        </p:txBody>
      </p:sp>
      <p:sp>
        <p:nvSpPr>
          <p:cNvPr id="32796" name="TextBox 29"/>
          <p:cNvSpPr txBox="1">
            <a:spLocks noChangeArrowheads="1"/>
          </p:cNvSpPr>
          <p:nvPr/>
        </p:nvSpPr>
        <p:spPr bwMode="auto">
          <a:xfrm>
            <a:off x="6831013" y="5116513"/>
            <a:ext cx="636587" cy="369887"/>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fixed</a:t>
            </a:r>
          </a:p>
        </p:txBody>
      </p:sp>
      <p:sp>
        <p:nvSpPr>
          <p:cNvPr id="31" name="Rectangle 30"/>
          <p:cNvSpPr/>
          <p:nvPr/>
        </p:nvSpPr>
        <p:spPr>
          <a:xfrm>
            <a:off x="1246188" y="4475163"/>
            <a:ext cx="506412" cy="3079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 charset="-128"/>
              <a:cs typeface="ＭＳ Ｐゴシック" pitchFamily="-1" charset="-128"/>
            </a:endParaRPr>
          </a:p>
        </p:txBody>
      </p:sp>
      <p:sp>
        <p:nvSpPr>
          <p:cNvPr id="32" name="Rectangle 31"/>
          <p:cNvSpPr/>
          <p:nvPr/>
        </p:nvSpPr>
        <p:spPr>
          <a:xfrm>
            <a:off x="2770188" y="4492625"/>
            <a:ext cx="506412" cy="3079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 charset="-128"/>
              <a:cs typeface="ＭＳ Ｐゴシック" pitchFamily="-1" charset="-128"/>
            </a:endParaRPr>
          </a:p>
        </p:txBody>
      </p:sp>
      <p:sp>
        <p:nvSpPr>
          <p:cNvPr id="33" name="Rectangle 32"/>
          <p:cNvSpPr/>
          <p:nvPr/>
        </p:nvSpPr>
        <p:spPr>
          <a:xfrm>
            <a:off x="4724400" y="4387850"/>
            <a:ext cx="506413" cy="30638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 charset="-128"/>
              <a:cs typeface="ＭＳ Ｐゴシック" pitchFamily="-1" charset="-128"/>
            </a:endParaRPr>
          </a:p>
        </p:txBody>
      </p:sp>
      <p:sp>
        <p:nvSpPr>
          <p:cNvPr id="34" name="Rectangle 33"/>
          <p:cNvSpPr/>
          <p:nvPr/>
        </p:nvSpPr>
        <p:spPr>
          <a:xfrm>
            <a:off x="6388100" y="4387850"/>
            <a:ext cx="508000" cy="30638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 charset="-128"/>
              <a:cs typeface="ＭＳ Ｐゴシック" pitchFamily="-1" charset="-128"/>
            </a:endParaRPr>
          </a:p>
        </p:txBody>
      </p:sp>
      <p:sp>
        <p:nvSpPr>
          <p:cNvPr id="32801" name="TextBox 9"/>
          <p:cNvSpPr txBox="1">
            <a:spLocks noChangeArrowheads="1"/>
          </p:cNvSpPr>
          <p:nvPr/>
        </p:nvSpPr>
        <p:spPr bwMode="auto">
          <a:xfrm>
            <a:off x="5181600" y="5148263"/>
            <a:ext cx="636588"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fixed</a:t>
            </a:r>
          </a:p>
        </p:txBody>
      </p:sp>
      <p:sp>
        <p:nvSpPr>
          <p:cNvPr id="32802" name="TextBox 34"/>
          <p:cNvSpPr txBox="1">
            <a:spLocks noChangeArrowheads="1"/>
          </p:cNvSpPr>
          <p:nvPr/>
        </p:nvSpPr>
        <p:spPr bwMode="auto">
          <a:xfrm>
            <a:off x="6607175" y="3125788"/>
            <a:ext cx="436563" cy="369887"/>
          </a:xfrm>
          <a:prstGeom prst="rect">
            <a:avLst/>
          </a:prstGeom>
          <a:noFill/>
          <a:ln w="9525">
            <a:noFill/>
            <a:miter lim="800000"/>
            <a:headEnd/>
            <a:tailEnd/>
          </a:ln>
        </p:spPr>
        <p:txBody>
          <a:bodyPr wrap="none">
            <a:prstTxWarp prst="textNoShape">
              <a:avLst/>
            </a:prstTxWarp>
            <a:spAutoFit/>
          </a:bodyPr>
          <a:lstStyle/>
          <a:p>
            <a:r>
              <a:rPr lang="en-US"/>
              <a:t>R</a:t>
            </a:r>
            <a:r>
              <a:rPr lang="en-US" baseline="-25000"/>
              <a:t>1</a:t>
            </a:r>
          </a:p>
        </p:txBody>
      </p:sp>
      <p:sp>
        <p:nvSpPr>
          <p:cNvPr id="32803" name="TextBox 35"/>
          <p:cNvSpPr txBox="1">
            <a:spLocks noChangeArrowheads="1"/>
          </p:cNvSpPr>
          <p:nvPr/>
        </p:nvSpPr>
        <p:spPr bwMode="auto">
          <a:xfrm>
            <a:off x="6650038" y="4648200"/>
            <a:ext cx="436562" cy="369888"/>
          </a:xfrm>
          <a:prstGeom prst="rect">
            <a:avLst/>
          </a:prstGeom>
          <a:noFill/>
          <a:ln w="9525">
            <a:noFill/>
            <a:miter lim="800000"/>
            <a:headEnd/>
            <a:tailEnd/>
          </a:ln>
        </p:spPr>
        <p:txBody>
          <a:bodyPr wrap="none">
            <a:prstTxWarp prst="textNoShape">
              <a:avLst/>
            </a:prstTxWarp>
            <a:spAutoFit/>
          </a:bodyPr>
          <a:lstStyle/>
          <a:p>
            <a:r>
              <a:rPr lang="en-US"/>
              <a:t>R</a:t>
            </a:r>
            <a:r>
              <a:rPr lang="en-US" baseline="-25000"/>
              <a:t>2</a:t>
            </a:r>
          </a:p>
        </p:txBody>
      </p:sp>
      <p:sp>
        <p:nvSpPr>
          <p:cNvPr id="37" name="TextBox 36"/>
          <p:cNvSpPr txBox="1"/>
          <p:nvPr/>
        </p:nvSpPr>
        <p:spPr>
          <a:xfrm>
            <a:off x="7467600" y="3810000"/>
            <a:ext cx="1273175" cy="369888"/>
          </a:xfrm>
          <a:prstGeom prst="rect">
            <a:avLst/>
          </a:prstGeom>
          <a:solidFill>
            <a:schemeClr val="accent1">
              <a:lumMod val="20000"/>
              <a:lumOff val="80000"/>
              <a:alpha val="92000"/>
            </a:schemeClr>
          </a:solidFill>
        </p:spPr>
        <p:txBody>
          <a:bodyPr wrap="none">
            <a:prstTxWarp prst="textNoShape">
              <a:avLst/>
            </a:prstTxWarp>
            <a:spAutoFit/>
          </a:bodyPr>
          <a:lstStyle/>
          <a:p>
            <a:r>
              <a:rPr lang="en-US">
                <a:solidFill>
                  <a:srgbClr val="008000"/>
                </a:solidFill>
              </a:rPr>
              <a:t>G = -R</a:t>
            </a:r>
            <a:r>
              <a:rPr lang="en-US" baseline="-25000">
                <a:solidFill>
                  <a:srgbClr val="008000"/>
                </a:solidFill>
              </a:rPr>
              <a:t>1</a:t>
            </a:r>
            <a:r>
              <a:rPr lang="en-US">
                <a:solidFill>
                  <a:srgbClr val="008000"/>
                </a:solidFill>
              </a:rPr>
              <a:t>/R</a:t>
            </a:r>
            <a:r>
              <a:rPr lang="en-US" baseline="-25000">
                <a:solidFill>
                  <a:srgbClr val="008000"/>
                </a:solidFill>
              </a:rPr>
              <a:t>2</a:t>
            </a:r>
          </a:p>
        </p:txBody>
      </p:sp>
      <p:sp>
        <p:nvSpPr>
          <p:cNvPr id="38" name="TextBox 37"/>
          <p:cNvSpPr txBox="1"/>
          <p:nvPr/>
        </p:nvSpPr>
        <p:spPr>
          <a:xfrm>
            <a:off x="5548313" y="3463925"/>
            <a:ext cx="1004887" cy="369888"/>
          </a:xfrm>
          <a:prstGeom prst="rect">
            <a:avLst/>
          </a:prstGeom>
          <a:solidFill>
            <a:schemeClr val="accent1">
              <a:lumMod val="20000"/>
              <a:lumOff val="80000"/>
              <a:alpha val="92000"/>
            </a:schemeClr>
          </a:solidFill>
        </p:spPr>
        <p:txBody>
          <a:bodyPr wrap="none">
            <a:prstTxWarp prst="textNoShape">
              <a:avLst/>
            </a:prstTxWarp>
            <a:spAutoFit/>
          </a:bodyPr>
          <a:lstStyle/>
          <a:p>
            <a:r>
              <a:rPr lang="en-US">
                <a:solidFill>
                  <a:srgbClr val="008000"/>
                </a:solidFill>
              </a:rPr>
              <a:t>i = V</a:t>
            </a:r>
            <a:r>
              <a:rPr lang="en-US" baseline="-25000">
                <a:solidFill>
                  <a:srgbClr val="008000"/>
                </a:solidFill>
              </a:rPr>
              <a:t>e</a:t>
            </a:r>
            <a:r>
              <a:rPr lang="en-US">
                <a:solidFill>
                  <a:srgbClr val="008000"/>
                </a:solidFill>
              </a:rPr>
              <a:t>/R</a:t>
            </a:r>
          </a:p>
        </p:txBody>
      </p:sp>
      <p:sp>
        <p:nvSpPr>
          <p:cNvPr id="39" name="TextBox 38"/>
          <p:cNvSpPr txBox="1"/>
          <p:nvPr/>
        </p:nvSpPr>
        <p:spPr>
          <a:xfrm>
            <a:off x="3686175" y="4778375"/>
            <a:ext cx="1254125" cy="369888"/>
          </a:xfrm>
          <a:prstGeom prst="rect">
            <a:avLst/>
          </a:prstGeom>
          <a:solidFill>
            <a:schemeClr val="accent1">
              <a:lumMod val="20000"/>
              <a:lumOff val="80000"/>
              <a:alpha val="92000"/>
            </a:schemeClr>
          </a:solidFill>
        </p:spPr>
        <p:txBody>
          <a:bodyPr wrap="none">
            <a:prstTxWarp prst="textNoShape">
              <a:avLst/>
            </a:prstTxWarp>
            <a:spAutoFit/>
          </a:bodyPr>
          <a:lstStyle/>
          <a:p>
            <a:r>
              <a:rPr lang="en-US">
                <a:solidFill>
                  <a:srgbClr val="008000"/>
                </a:solidFill>
              </a:rPr>
              <a:t>Z</a:t>
            </a:r>
            <a:r>
              <a:rPr lang="en-US" baseline="-25000">
                <a:solidFill>
                  <a:srgbClr val="008000"/>
                </a:solidFill>
              </a:rPr>
              <a:t>out</a:t>
            </a:r>
            <a:r>
              <a:rPr lang="en-US">
                <a:solidFill>
                  <a:srgbClr val="008000"/>
                </a:solidFill>
              </a:rPr>
              <a:t> = Z</a:t>
            </a:r>
            <a:r>
              <a:rPr lang="en-US" baseline="-25000">
                <a:solidFill>
                  <a:srgbClr val="008000"/>
                </a:solidFill>
              </a:rPr>
              <a:t>in</a:t>
            </a:r>
            <a:r>
              <a:rPr lang="en-US">
                <a:solidFill>
                  <a:srgbClr val="008000"/>
                </a:solidFill>
                <a:latin typeface="Symbol" pitchFamily="-1" charset="2"/>
                <a:ea typeface="Symbol" pitchFamily="-1" charset="2"/>
                <a:cs typeface="Symbol" pitchFamily="-1" charset="2"/>
              </a:rPr>
              <a:t>/b</a:t>
            </a:r>
            <a:endParaRPr lang="en-US" baseline="-25000">
              <a:solidFill>
                <a:srgbClr val="008000"/>
              </a:solidFill>
            </a:endParaRPr>
          </a:p>
        </p:txBody>
      </p:sp>
      <p:sp>
        <p:nvSpPr>
          <p:cNvPr id="40" name="Rectangle 39"/>
          <p:cNvSpPr/>
          <p:nvPr/>
        </p:nvSpPr>
        <p:spPr>
          <a:xfrm>
            <a:off x="2112963" y="3309938"/>
            <a:ext cx="1011237" cy="369887"/>
          </a:xfrm>
          <a:prstGeom prst="rect">
            <a:avLst/>
          </a:prstGeom>
          <a:solidFill>
            <a:schemeClr val="accent1">
              <a:lumMod val="20000"/>
              <a:lumOff val="80000"/>
              <a:alpha val="92000"/>
            </a:schemeClr>
          </a:solidFill>
        </p:spPr>
        <p:txBody>
          <a:bodyPr wrap="none">
            <a:prstTxWarp prst="textNoShape">
              <a:avLst/>
            </a:prstTxWarp>
            <a:spAutoFit/>
          </a:bodyPr>
          <a:lstStyle/>
          <a:p>
            <a:r>
              <a:rPr lang="en-US">
                <a:solidFill>
                  <a:srgbClr val="008000"/>
                </a:solidFill>
              </a:rPr>
              <a:t>i</a:t>
            </a:r>
            <a:r>
              <a:rPr lang="en-US" baseline="-25000">
                <a:solidFill>
                  <a:srgbClr val="008000"/>
                </a:solidFill>
              </a:rPr>
              <a:t>out</a:t>
            </a:r>
            <a:r>
              <a:rPr lang="en-US">
                <a:solidFill>
                  <a:srgbClr val="008000"/>
                </a:solidFill>
              </a:rPr>
              <a:t> &lt; </a:t>
            </a:r>
            <a:r>
              <a:rPr lang="en-US">
                <a:solidFill>
                  <a:srgbClr val="008000"/>
                </a:solidFill>
                <a:latin typeface="Symbol" pitchFamily="-1" charset="2"/>
                <a:ea typeface="Symbol" pitchFamily="-1" charset="2"/>
                <a:cs typeface="Symbol" pitchFamily="-1" charset="2"/>
              </a:rPr>
              <a:t>b</a:t>
            </a:r>
            <a:r>
              <a:rPr lang="en-US">
                <a:solidFill>
                  <a:srgbClr val="008000"/>
                </a:solidFill>
              </a:rPr>
              <a:t>i</a:t>
            </a:r>
            <a:r>
              <a:rPr lang="en-US" baseline="-25000">
                <a:solidFill>
                  <a:srgbClr val="008000"/>
                </a:solidFill>
              </a:rPr>
              <a:t>in</a:t>
            </a:r>
          </a:p>
        </p:txBody>
      </p:sp>
      <p:sp>
        <p:nvSpPr>
          <p:cNvPr id="41" name="TextBox 40"/>
          <p:cNvSpPr txBox="1">
            <a:spLocks noChangeArrowheads="1"/>
          </p:cNvSpPr>
          <p:nvPr/>
        </p:nvSpPr>
        <p:spPr bwMode="auto">
          <a:xfrm>
            <a:off x="1262063" y="5867400"/>
            <a:ext cx="6434137" cy="584200"/>
          </a:xfrm>
          <a:prstGeom prst="rect">
            <a:avLst/>
          </a:prstGeom>
          <a:noFill/>
          <a:ln w="9525">
            <a:noFill/>
            <a:miter lim="800000"/>
            <a:headEnd/>
            <a:tailEnd/>
          </a:ln>
        </p:spPr>
        <p:txBody>
          <a:bodyPr wrap="none">
            <a:prstTxWarp prst="textNoShape">
              <a:avLst/>
            </a:prstTxWarp>
            <a:spAutoFit/>
          </a:bodyPr>
          <a:lstStyle/>
          <a:p>
            <a:r>
              <a:rPr lang="en-US" sz="3200">
                <a:solidFill>
                  <a:srgbClr val="FF0000"/>
                </a:solidFill>
              </a:rPr>
              <a:t>From these 4 abstractions we built</a:t>
            </a:r>
          </a:p>
        </p:txBody>
      </p:sp>
      <p:sp>
        <p:nvSpPr>
          <p:cNvPr id="2" name="Slide Number Placeholder 1">
            <a:extLst>
              <a:ext uri="{FF2B5EF4-FFF2-40B4-BE49-F238E27FC236}">
                <a16:creationId xmlns:a16="http://schemas.microsoft.com/office/drawing/2014/main" id="{D9B75DE1-B280-C64E-9763-767212B206E7}"/>
              </a:ext>
            </a:extLst>
          </p:cNvPr>
          <p:cNvSpPr>
            <a:spLocks noGrp="1"/>
          </p:cNvSpPr>
          <p:nvPr>
            <p:ph type="sldNum" sz="quarter" idx="12"/>
          </p:nvPr>
        </p:nvSpPr>
        <p:spPr/>
        <p:txBody>
          <a:bodyPr/>
          <a:lstStyle/>
          <a:p>
            <a:fld id="{9E937ACD-6ADF-6C40-9EA5-EE938FF512FE}" type="slidenum">
              <a:rPr lang="en-US" smtClean="0"/>
              <a:pPr/>
              <a:t>23</a:t>
            </a:fld>
            <a:endParaRPr lang="en-US"/>
          </a:p>
        </p:txBody>
      </p:sp>
    </p:spTree>
    <p:extLst>
      <p:ext uri="{BB962C8B-B14F-4D97-AF65-F5344CB8AC3E}">
        <p14:creationId xmlns:p14="http://schemas.microsoft.com/office/powerpoint/2010/main" val="244562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2-transistor circuits</a:t>
            </a:r>
          </a:p>
        </p:txBody>
      </p:sp>
      <p:pic>
        <p:nvPicPr>
          <p:cNvPr id="33795" name="Picture 3"/>
          <p:cNvPicPr>
            <a:picLocks noChangeAspect="1"/>
          </p:cNvPicPr>
          <p:nvPr/>
        </p:nvPicPr>
        <p:blipFill>
          <a:blip r:embed="rId2">
            <a:extLst>
              <a:ext uri="{BEBA8EAE-BF5A-486C-A8C5-ECC9F3942E4B}">
                <a14:imgProps xmlns:a14="http://schemas.microsoft.com/office/drawing/2010/main">
                  <a14:imgLayer r:embed="rId3">
                    <a14:imgEffect>
                      <a14:sharpenSoften amount="88000"/>
                    </a14:imgEffect>
                    <a14:imgEffect>
                      <a14:saturation sat="0"/>
                    </a14:imgEffect>
                    <a14:imgEffect>
                      <a14:brightnessContrast bright="-6000" contrast="85000"/>
                    </a14:imgEffect>
                  </a14:imgLayer>
                </a14:imgProps>
              </a:ext>
            </a:extLst>
          </a:blip>
          <a:srcRect l="30312" t="27499" r="12500" b="14999"/>
          <a:stretch>
            <a:fillRect/>
          </a:stretch>
        </p:blipFill>
        <p:spPr bwMode="auto">
          <a:xfrm>
            <a:off x="3271044" y="4519924"/>
            <a:ext cx="3042444" cy="2293625"/>
          </a:xfrm>
          <a:prstGeom prst="rect">
            <a:avLst/>
          </a:prstGeom>
          <a:noFill/>
          <a:ln w="9525">
            <a:noFill/>
            <a:miter lim="800000"/>
            <a:headEnd/>
            <a:tailEnd/>
          </a:ln>
        </p:spPr>
      </p:pic>
      <p:pic>
        <p:nvPicPr>
          <p:cNvPr id="33796" name="Picture 4"/>
          <p:cNvPicPr>
            <a:picLocks noChangeAspect="1"/>
          </p:cNvPicPr>
          <p:nvPr/>
        </p:nvPicPr>
        <p:blipFill>
          <a:blip r:embed="rId4">
            <a:extLst>
              <a:ext uri="{BEBA8EAE-BF5A-486C-A8C5-ECC9F3942E4B}">
                <a14:imgProps xmlns:a14="http://schemas.microsoft.com/office/drawing/2010/main">
                  <a14:imgLayer r:embed="rId5">
                    <a14:imgEffect>
                      <a14:sharpenSoften amount="58000"/>
                    </a14:imgEffect>
                    <a14:imgEffect>
                      <a14:saturation sat="0"/>
                    </a14:imgEffect>
                    <a14:imgEffect>
                      <a14:brightnessContrast bright="18000" contrast="61000"/>
                    </a14:imgEffect>
                  </a14:imgLayer>
                </a14:imgProps>
              </a:ext>
            </a:extLst>
          </a:blip>
          <a:srcRect l="32188" r="25626" b="43750"/>
          <a:stretch>
            <a:fillRect/>
          </a:stretch>
        </p:blipFill>
        <p:spPr bwMode="auto">
          <a:xfrm>
            <a:off x="457200" y="1600200"/>
            <a:ext cx="2743200" cy="2743200"/>
          </a:xfrm>
          <a:prstGeom prst="rect">
            <a:avLst/>
          </a:prstGeom>
          <a:noFill/>
          <a:ln w="9525">
            <a:noFill/>
            <a:miter lim="800000"/>
            <a:headEnd/>
            <a:tailEnd/>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sharpenSoften amount="44000"/>
                    </a14:imgEffect>
                    <a14:imgEffect>
                      <a14:saturation sat="0"/>
                    </a14:imgEffect>
                    <a14:imgEffect>
                      <a14:brightnessContrast bright="19000" contrast="71000"/>
                    </a14:imgEffect>
                  </a14:imgLayer>
                </a14:imgProps>
              </a:ext>
            </a:extLst>
          </a:blip>
          <a:srcRect l="2187" t="1250" r="45313" b="30376"/>
          <a:stretch>
            <a:fillRect/>
          </a:stretch>
        </p:blipFill>
        <p:spPr bwMode="auto">
          <a:xfrm>
            <a:off x="3505200" y="1524000"/>
            <a:ext cx="2808288" cy="2743200"/>
          </a:xfrm>
          <a:prstGeom prst="rect">
            <a:avLst/>
          </a:prstGeom>
          <a:noFill/>
          <a:ln w="9525">
            <a:noFill/>
            <a:miter lim="800000"/>
            <a:headEnd/>
            <a:tailEnd/>
          </a:ln>
        </p:spPr>
      </p:pic>
      <p:pic>
        <p:nvPicPr>
          <p:cNvPr id="33798" name="Picture 6"/>
          <p:cNvPicPr>
            <a:picLocks noChangeAspect="1"/>
          </p:cNvPicPr>
          <p:nvPr/>
        </p:nvPicPr>
        <p:blipFill>
          <a:blip r:embed="rId8">
            <a:extLst>
              <a:ext uri="{BEBA8EAE-BF5A-486C-A8C5-ECC9F3942E4B}">
                <a14:imgProps xmlns:a14="http://schemas.microsoft.com/office/drawing/2010/main">
                  <a14:imgLayer r:embed="rId9">
                    <a14:imgEffect>
                      <a14:sharpenSoften amount="81000"/>
                    </a14:imgEffect>
                    <a14:imgEffect>
                      <a14:saturation sat="0"/>
                    </a14:imgEffect>
                    <a14:imgEffect>
                      <a14:brightnessContrast bright="19000" contrast="56000"/>
                    </a14:imgEffect>
                  </a14:imgLayer>
                </a14:imgProps>
              </a:ext>
            </a:extLst>
          </a:blip>
          <a:srcRect l="15936" t="10001" r="43439" b="18256"/>
          <a:stretch>
            <a:fillRect/>
          </a:stretch>
        </p:blipFill>
        <p:spPr bwMode="auto">
          <a:xfrm>
            <a:off x="7013575" y="1524000"/>
            <a:ext cx="1978025" cy="262096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49D485DE-373F-C94E-B171-35F65031EA78}"/>
              </a:ext>
            </a:extLst>
          </p:cNvPr>
          <p:cNvSpPr>
            <a:spLocks noGrp="1"/>
          </p:cNvSpPr>
          <p:nvPr>
            <p:ph type="sldNum" sz="quarter" idx="12"/>
          </p:nvPr>
        </p:nvSpPr>
        <p:spPr/>
        <p:txBody>
          <a:bodyPr/>
          <a:lstStyle/>
          <a:p>
            <a:fld id="{9E937ACD-6ADF-6C40-9EA5-EE938FF512FE}" type="slidenum">
              <a:rPr lang="en-US" smtClean="0"/>
              <a:pPr/>
              <a:t>24</a:t>
            </a:fld>
            <a:endParaRPr lang="en-US"/>
          </a:p>
        </p:txBody>
      </p:sp>
      <p:sp>
        <p:nvSpPr>
          <p:cNvPr id="3" name="TextBox 2">
            <a:extLst>
              <a:ext uri="{FF2B5EF4-FFF2-40B4-BE49-F238E27FC236}">
                <a16:creationId xmlns:a16="http://schemas.microsoft.com/office/drawing/2014/main" id="{476C437A-5378-3446-B1D1-637B53D53942}"/>
              </a:ext>
            </a:extLst>
          </p:cNvPr>
          <p:cNvSpPr txBox="1"/>
          <p:nvPr/>
        </p:nvSpPr>
        <p:spPr>
          <a:xfrm>
            <a:off x="680224" y="4627756"/>
            <a:ext cx="1560812" cy="369332"/>
          </a:xfrm>
          <a:prstGeom prst="rect">
            <a:avLst/>
          </a:prstGeom>
          <a:noFill/>
        </p:spPr>
        <p:txBody>
          <a:bodyPr wrap="none" rtlCol="0">
            <a:spAutoFit/>
          </a:bodyPr>
          <a:lstStyle/>
          <a:p>
            <a:r>
              <a:rPr lang="en-US" dirty="0"/>
              <a:t>Current Mirror</a:t>
            </a:r>
          </a:p>
        </p:txBody>
      </p:sp>
      <p:sp>
        <p:nvSpPr>
          <p:cNvPr id="9" name="TextBox 8">
            <a:extLst>
              <a:ext uri="{FF2B5EF4-FFF2-40B4-BE49-F238E27FC236}">
                <a16:creationId xmlns:a16="http://schemas.microsoft.com/office/drawing/2014/main" id="{778E82BA-F394-BB4D-B27D-104DE8BA308A}"/>
              </a:ext>
            </a:extLst>
          </p:cNvPr>
          <p:cNvSpPr txBox="1"/>
          <p:nvPr/>
        </p:nvSpPr>
        <p:spPr>
          <a:xfrm>
            <a:off x="4128938" y="4158734"/>
            <a:ext cx="1952779" cy="369332"/>
          </a:xfrm>
          <a:prstGeom prst="rect">
            <a:avLst/>
          </a:prstGeom>
          <a:noFill/>
        </p:spPr>
        <p:txBody>
          <a:bodyPr wrap="none" rtlCol="0">
            <a:spAutoFit/>
          </a:bodyPr>
          <a:lstStyle/>
          <a:p>
            <a:r>
              <a:rPr lang="en-US" dirty="0"/>
              <a:t>Push Pull Amplifier</a:t>
            </a:r>
          </a:p>
        </p:txBody>
      </p:sp>
      <p:sp>
        <p:nvSpPr>
          <p:cNvPr id="10" name="TextBox 9">
            <a:extLst>
              <a:ext uri="{FF2B5EF4-FFF2-40B4-BE49-F238E27FC236}">
                <a16:creationId xmlns:a16="http://schemas.microsoft.com/office/drawing/2014/main" id="{D80084FE-7B1E-7E4E-90FF-F93A203F4C57}"/>
              </a:ext>
            </a:extLst>
          </p:cNvPr>
          <p:cNvSpPr txBox="1"/>
          <p:nvPr/>
        </p:nvSpPr>
        <p:spPr>
          <a:xfrm>
            <a:off x="7727231" y="4073758"/>
            <a:ext cx="1339277" cy="923330"/>
          </a:xfrm>
          <a:prstGeom prst="rect">
            <a:avLst/>
          </a:prstGeom>
          <a:noFill/>
        </p:spPr>
        <p:txBody>
          <a:bodyPr wrap="none" rtlCol="0">
            <a:spAutoFit/>
          </a:bodyPr>
          <a:lstStyle/>
          <a:p>
            <a:r>
              <a:rPr lang="en-US" dirty="0"/>
              <a:t>Darlington </a:t>
            </a:r>
          </a:p>
          <a:p>
            <a:r>
              <a:rPr lang="en-US" dirty="0"/>
              <a:t>(super-beta)</a:t>
            </a:r>
          </a:p>
          <a:p>
            <a:r>
              <a:rPr lang="en-US" dirty="0"/>
              <a:t>transistor</a:t>
            </a:r>
          </a:p>
        </p:txBody>
      </p:sp>
      <p:sp>
        <p:nvSpPr>
          <p:cNvPr id="12" name="TextBox 11">
            <a:extLst>
              <a:ext uri="{FF2B5EF4-FFF2-40B4-BE49-F238E27FC236}">
                <a16:creationId xmlns:a16="http://schemas.microsoft.com/office/drawing/2014/main" id="{7113EC68-3112-7C40-BECB-3E8E038AC945}"/>
              </a:ext>
            </a:extLst>
          </p:cNvPr>
          <p:cNvSpPr txBox="1"/>
          <p:nvPr/>
        </p:nvSpPr>
        <p:spPr>
          <a:xfrm>
            <a:off x="6366782" y="5835650"/>
            <a:ext cx="1234312" cy="646331"/>
          </a:xfrm>
          <a:prstGeom prst="rect">
            <a:avLst/>
          </a:prstGeom>
          <a:noFill/>
        </p:spPr>
        <p:txBody>
          <a:bodyPr wrap="none" rtlCol="0">
            <a:spAutoFit/>
          </a:bodyPr>
          <a:lstStyle/>
          <a:p>
            <a:r>
              <a:rPr lang="en-US" dirty="0"/>
              <a:t>Differential</a:t>
            </a:r>
          </a:p>
          <a:p>
            <a:r>
              <a:rPr lang="en-US" dirty="0"/>
              <a:t>amplifier</a:t>
            </a:r>
          </a:p>
        </p:txBody>
      </p:sp>
    </p:spTree>
    <p:extLst>
      <p:ext uri="{BB962C8B-B14F-4D97-AF65-F5344CB8AC3E}">
        <p14:creationId xmlns:p14="http://schemas.microsoft.com/office/powerpoint/2010/main" val="324318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p:cNvPicPr>
          <p:nvPr/>
        </p:nvPicPr>
        <p:blipFill>
          <a:blip r:embed="rId2"/>
          <a:srcRect/>
          <a:stretch>
            <a:fillRect/>
          </a:stretch>
        </p:blipFill>
        <p:spPr bwMode="auto">
          <a:xfrm rot="10800000">
            <a:off x="2565400" y="1143000"/>
            <a:ext cx="6578600" cy="4852988"/>
          </a:xfrm>
          <a:prstGeom prst="rect">
            <a:avLst/>
          </a:prstGeom>
          <a:noFill/>
          <a:ln w="9525">
            <a:noFill/>
            <a:miter lim="800000"/>
            <a:headEnd/>
            <a:tailEnd/>
          </a:ln>
        </p:spPr>
      </p:pic>
      <p:sp>
        <p:nvSpPr>
          <p:cNvPr id="34819"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Which familiar circuits do you see?</a:t>
            </a:r>
          </a:p>
        </p:txBody>
      </p:sp>
      <p:sp>
        <p:nvSpPr>
          <p:cNvPr id="34820" name="Content Placeholder 2"/>
          <p:cNvSpPr>
            <a:spLocks noGrp="1"/>
          </p:cNvSpPr>
          <p:nvPr>
            <p:ph idx="1"/>
          </p:nvPr>
        </p:nvSpPr>
        <p:spPr>
          <a:xfrm>
            <a:off x="457200" y="1600200"/>
            <a:ext cx="2108200" cy="4525963"/>
          </a:xfrm>
        </p:spPr>
        <p:txBody>
          <a:bodyPr/>
          <a:lstStyle/>
          <a:p>
            <a:pPr eaLnBrk="1" hangingPunct="1"/>
            <a:r>
              <a:rPr lang="en-US" sz="2400" dirty="0">
                <a:ea typeface="ＭＳ Ｐゴシック" pitchFamily="-1" charset="-128"/>
                <a:cs typeface="ＭＳ Ｐゴシック" pitchFamily="-1" charset="-128"/>
              </a:rPr>
              <a:t>Knowing 1 &amp; 2 transistor circuits allows you to quickly visually parse and understand more complex ones</a:t>
            </a:r>
            <a:endParaRPr lang="en-US" dirty="0">
              <a:ea typeface="ＭＳ Ｐゴシック" pitchFamily="-1" charset="-128"/>
              <a:cs typeface="ＭＳ Ｐゴシック" pitchFamily="-1" charset="-128"/>
            </a:endParaRPr>
          </a:p>
        </p:txBody>
      </p:sp>
      <p:sp>
        <p:nvSpPr>
          <p:cNvPr id="2" name="Slide Number Placeholder 1">
            <a:extLst>
              <a:ext uri="{FF2B5EF4-FFF2-40B4-BE49-F238E27FC236}">
                <a16:creationId xmlns:a16="http://schemas.microsoft.com/office/drawing/2014/main" id="{1A8D8F93-A657-2745-8DAD-C18C89DA95EB}"/>
              </a:ext>
            </a:extLst>
          </p:cNvPr>
          <p:cNvSpPr>
            <a:spLocks noGrp="1"/>
          </p:cNvSpPr>
          <p:nvPr>
            <p:ph type="sldNum" sz="quarter" idx="12"/>
          </p:nvPr>
        </p:nvSpPr>
        <p:spPr/>
        <p:txBody>
          <a:bodyPr/>
          <a:lstStyle/>
          <a:p>
            <a:fld id="{9E937ACD-6ADF-6C40-9EA5-EE938FF512FE}" type="slidenum">
              <a:rPr lang="en-US" smtClean="0"/>
              <a:pPr/>
              <a:t>25</a:t>
            </a:fld>
            <a:endParaRPr lang="en-US"/>
          </a:p>
        </p:txBody>
      </p:sp>
    </p:spTree>
    <p:extLst>
      <p:ext uri="{BB962C8B-B14F-4D97-AF65-F5344CB8AC3E}">
        <p14:creationId xmlns:p14="http://schemas.microsoft.com/office/powerpoint/2010/main" val="1295609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p:cNvPicPr>
            <a:picLocks noChangeAspect="1"/>
          </p:cNvPicPr>
          <p:nvPr/>
        </p:nvPicPr>
        <p:blipFill>
          <a:blip r:embed="rId2"/>
          <a:srcRect/>
          <a:stretch>
            <a:fillRect/>
          </a:stretch>
        </p:blipFill>
        <p:spPr bwMode="auto">
          <a:xfrm rot="10800000">
            <a:off x="2565400" y="1143000"/>
            <a:ext cx="6578600" cy="4852988"/>
          </a:xfrm>
          <a:prstGeom prst="rect">
            <a:avLst/>
          </a:prstGeom>
          <a:noFill/>
          <a:ln w="9525">
            <a:noFill/>
            <a:miter lim="800000"/>
            <a:headEnd/>
            <a:tailEnd/>
          </a:ln>
        </p:spPr>
      </p:pic>
      <p:sp>
        <p:nvSpPr>
          <p:cNvPr id="35843"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Which familiar circuits do you see?</a:t>
            </a:r>
          </a:p>
        </p:txBody>
      </p:sp>
      <p:sp>
        <p:nvSpPr>
          <p:cNvPr id="35844" name="Content Placeholder 2"/>
          <p:cNvSpPr>
            <a:spLocks noGrp="1"/>
          </p:cNvSpPr>
          <p:nvPr>
            <p:ph idx="1"/>
          </p:nvPr>
        </p:nvSpPr>
        <p:spPr>
          <a:xfrm>
            <a:off x="457200" y="1600200"/>
            <a:ext cx="2108200" cy="4525963"/>
          </a:xfrm>
        </p:spPr>
        <p:txBody>
          <a:bodyPr/>
          <a:lstStyle/>
          <a:p>
            <a:pPr eaLnBrk="1" hangingPunct="1"/>
            <a:r>
              <a:rPr lang="en-US" sz="2400">
                <a:ea typeface="ＭＳ Ｐゴシック" pitchFamily="-1" charset="-128"/>
                <a:cs typeface="ＭＳ Ｐゴシック" pitchFamily="-1" charset="-128"/>
              </a:rPr>
              <a:t>Knowing 1 &amp; 2 transistor circuits allows you to quickly visually parse and understand many more complex circuits</a:t>
            </a:r>
            <a:endParaRPr lang="en-US">
              <a:ea typeface="ＭＳ Ｐゴシック" pitchFamily="-1" charset="-128"/>
              <a:cs typeface="ＭＳ Ｐゴシック" pitchFamily="-1" charset="-128"/>
            </a:endParaRPr>
          </a:p>
        </p:txBody>
      </p:sp>
      <p:sp>
        <p:nvSpPr>
          <p:cNvPr id="12" name="Oval 11"/>
          <p:cNvSpPr/>
          <p:nvPr/>
        </p:nvSpPr>
        <p:spPr>
          <a:xfrm>
            <a:off x="3657600" y="1981200"/>
            <a:ext cx="2362200" cy="4015228"/>
          </a:xfrm>
          <a:prstGeom prst="ellipse">
            <a:avLst/>
          </a:prstGeom>
          <a:noFill/>
          <a:ln w="50800" cap="flat" cmpd="sng" algn="ctr">
            <a:solidFill>
              <a:srgbClr val="FF66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ln>
                <a:solidFill>
                  <a:srgbClr val="E46C0A">
                    <a:alpha val="41000"/>
                  </a:srgbClr>
                </a:solidFill>
              </a:ln>
              <a:solidFill>
                <a:srgbClr val="E46C0A"/>
              </a:solidFill>
            </a:endParaRPr>
          </a:p>
          <a:p>
            <a:pPr algn="ctr">
              <a:defRPr/>
            </a:pPr>
            <a:r>
              <a:rPr lang="en-US" b="1" dirty="0">
                <a:ln>
                  <a:solidFill>
                    <a:srgbClr val="E46C0A">
                      <a:alpha val="41000"/>
                    </a:srgbClr>
                  </a:solidFill>
                </a:ln>
                <a:solidFill>
                  <a:srgbClr val="E46C0A"/>
                </a:solidFill>
              </a:rPr>
              <a:t>Differential amp</a:t>
            </a:r>
          </a:p>
        </p:txBody>
      </p:sp>
      <p:grpSp>
        <p:nvGrpSpPr>
          <p:cNvPr id="2" name="Group 45"/>
          <p:cNvGrpSpPr>
            <a:grpSpLocks/>
          </p:cNvGrpSpPr>
          <p:nvPr/>
        </p:nvGrpSpPr>
        <p:grpSpPr bwMode="auto">
          <a:xfrm>
            <a:off x="2571750" y="2211388"/>
            <a:ext cx="2990850" cy="3832225"/>
            <a:chOff x="2571750" y="2211917"/>
            <a:chExt cx="2990850" cy="3831166"/>
          </a:xfrm>
        </p:grpSpPr>
        <p:sp>
          <p:nvSpPr>
            <p:cNvPr id="6" name="Oval 5"/>
            <p:cNvSpPr/>
            <p:nvPr/>
          </p:nvSpPr>
          <p:spPr>
            <a:xfrm>
              <a:off x="4038600" y="2286000"/>
              <a:ext cx="1524000" cy="1143000"/>
            </a:xfrm>
            <a:prstGeom prst="ellipse">
              <a:avLst/>
            </a:prstGeom>
            <a:noFill/>
            <a:ln w="25400">
              <a:solidFill>
                <a:schemeClr val="tx2">
                  <a:lumMod val="60000"/>
                  <a:lumOff val="40000"/>
                  <a:alpha val="41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a:solidFill>
                    <a:schemeClr val="tx2">
                      <a:lumMod val="60000"/>
                      <a:lumOff val="40000"/>
                      <a:alpha val="66000"/>
                    </a:schemeClr>
                  </a:solidFill>
                </a:rPr>
                <a:t>Current</a:t>
              </a:r>
            </a:p>
            <a:p>
              <a:pPr algn="ctr">
                <a:defRPr/>
              </a:pPr>
              <a:endParaRPr lang="en-US" b="1" dirty="0">
                <a:solidFill>
                  <a:schemeClr val="tx2">
                    <a:lumMod val="60000"/>
                    <a:lumOff val="40000"/>
                    <a:alpha val="66000"/>
                  </a:schemeClr>
                </a:solidFill>
              </a:endParaRPr>
            </a:p>
            <a:p>
              <a:pPr algn="ctr">
                <a:defRPr/>
              </a:pPr>
              <a:r>
                <a:rPr lang="en-US" b="1" dirty="0">
                  <a:solidFill>
                    <a:schemeClr val="tx2">
                      <a:lumMod val="60000"/>
                      <a:lumOff val="40000"/>
                      <a:alpha val="66000"/>
                    </a:schemeClr>
                  </a:solidFill>
                </a:rPr>
                <a:t> mirror</a:t>
              </a:r>
            </a:p>
          </p:txBody>
        </p:sp>
        <p:sp>
          <p:nvSpPr>
            <p:cNvPr id="14" name="Freeform 13"/>
            <p:cNvSpPr/>
            <p:nvPr/>
          </p:nvSpPr>
          <p:spPr>
            <a:xfrm>
              <a:off x="2571750" y="2211917"/>
              <a:ext cx="2552700" cy="3831166"/>
            </a:xfrm>
            <a:custGeom>
              <a:avLst/>
              <a:gdLst>
                <a:gd name="connsiteX0" fmla="*/ 485321 w 2552095"/>
                <a:gd name="connsiteY0" fmla="*/ 409726 h 3831166"/>
                <a:gd name="connsiteX1" fmla="*/ 421821 w 2552095"/>
                <a:gd name="connsiteY1" fmla="*/ 128512 h 3831166"/>
                <a:gd name="connsiteX2" fmla="*/ 213179 w 2552095"/>
                <a:gd name="connsiteY2" fmla="*/ 37797 h 3831166"/>
                <a:gd name="connsiteX3" fmla="*/ 77107 w 2552095"/>
                <a:gd name="connsiteY3" fmla="*/ 355297 h 3831166"/>
                <a:gd name="connsiteX4" fmla="*/ 31750 w 2552095"/>
                <a:gd name="connsiteY4" fmla="*/ 1443869 h 3831166"/>
                <a:gd name="connsiteX5" fmla="*/ 267607 w 2552095"/>
                <a:gd name="connsiteY5" fmla="*/ 2958797 h 3831166"/>
                <a:gd name="connsiteX6" fmla="*/ 1129393 w 2552095"/>
                <a:gd name="connsiteY6" fmla="*/ 3657297 h 3831166"/>
                <a:gd name="connsiteX7" fmla="*/ 1582964 w 2552095"/>
                <a:gd name="connsiteY7" fmla="*/ 3738940 h 3831166"/>
                <a:gd name="connsiteX8" fmla="*/ 2408464 w 2552095"/>
                <a:gd name="connsiteY8" fmla="*/ 3711726 h 3831166"/>
                <a:gd name="connsiteX9" fmla="*/ 2444750 w 2552095"/>
                <a:gd name="connsiteY9" fmla="*/ 3022297 h 3831166"/>
                <a:gd name="connsiteX10" fmla="*/ 2027464 w 2552095"/>
                <a:gd name="connsiteY10" fmla="*/ 2623154 h 3831166"/>
                <a:gd name="connsiteX11" fmla="*/ 1029607 w 2552095"/>
                <a:gd name="connsiteY11" fmla="*/ 2650369 h 3831166"/>
                <a:gd name="connsiteX12" fmla="*/ 675821 w 2552095"/>
                <a:gd name="connsiteY12" fmla="*/ 2713869 h 3831166"/>
                <a:gd name="connsiteX13" fmla="*/ 430893 w 2552095"/>
                <a:gd name="connsiteY13" fmla="*/ 2287512 h 3831166"/>
                <a:gd name="connsiteX14" fmla="*/ 485321 w 2552095"/>
                <a:gd name="connsiteY14" fmla="*/ 409726 h 38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2095" h="3831166">
                  <a:moveTo>
                    <a:pt x="485321" y="409726"/>
                  </a:moveTo>
                  <a:cubicBezTo>
                    <a:pt x="483809" y="49893"/>
                    <a:pt x="467178" y="190500"/>
                    <a:pt x="421821" y="128512"/>
                  </a:cubicBezTo>
                  <a:cubicBezTo>
                    <a:pt x="376464" y="66524"/>
                    <a:pt x="270631" y="0"/>
                    <a:pt x="213179" y="37797"/>
                  </a:cubicBezTo>
                  <a:cubicBezTo>
                    <a:pt x="155727" y="75595"/>
                    <a:pt x="107345" y="120952"/>
                    <a:pt x="77107" y="355297"/>
                  </a:cubicBezTo>
                  <a:cubicBezTo>
                    <a:pt x="46869" y="589642"/>
                    <a:pt x="0" y="1009952"/>
                    <a:pt x="31750" y="1443869"/>
                  </a:cubicBezTo>
                  <a:cubicBezTo>
                    <a:pt x="63500" y="1877786"/>
                    <a:pt x="84667" y="2589892"/>
                    <a:pt x="267607" y="2958797"/>
                  </a:cubicBezTo>
                  <a:cubicBezTo>
                    <a:pt x="450547" y="3327702"/>
                    <a:pt x="910167" y="3527273"/>
                    <a:pt x="1129393" y="3657297"/>
                  </a:cubicBezTo>
                  <a:cubicBezTo>
                    <a:pt x="1348619" y="3787321"/>
                    <a:pt x="1369786" y="3729869"/>
                    <a:pt x="1582964" y="3738940"/>
                  </a:cubicBezTo>
                  <a:cubicBezTo>
                    <a:pt x="1796142" y="3748011"/>
                    <a:pt x="2264833" y="3831166"/>
                    <a:pt x="2408464" y="3711726"/>
                  </a:cubicBezTo>
                  <a:cubicBezTo>
                    <a:pt x="2552095" y="3592286"/>
                    <a:pt x="2508250" y="3203726"/>
                    <a:pt x="2444750" y="3022297"/>
                  </a:cubicBezTo>
                  <a:cubicBezTo>
                    <a:pt x="2381250" y="2840868"/>
                    <a:pt x="2263321" y="2685142"/>
                    <a:pt x="2027464" y="2623154"/>
                  </a:cubicBezTo>
                  <a:cubicBezTo>
                    <a:pt x="1791607" y="2561166"/>
                    <a:pt x="1254881" y="2635250"/>
                    <a:pt x="1029607" y="2650369"/>
                  </a:cubicBezTo>
                  <a:cubicBezTo>
                    <a:pt x="804333" y="2665488"/>
                    <a:pt x="775607" y="2774345"/>
                    <a:pt x="675821" y="2713869"/>
                  </a:cubicBezTo>
                  <a:cubicBezTo>
                    <a:pt x="576035" y="2653393"/>
                    <a:pt x="464155" y="2677584"/>
                    <a:pt x="430893" y="2287512"/>
                  </a:cubicBezTo>
                  <a:cubicBezTo>
                    <a:pt x="397631" y="1897441"/>
                    <a:pt x="486833" y="769559"/>
                    <a:pt x="485321" y="409726"/>
                  </a:cubicBezTo>
                  <a:close/>
                </a:path>
              </a:pathLst>
            </a:custGeom>
            <a:noFill/>
            <a:ln w="254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 charset="-128"/>
                <a:cs typeface="ＭＳ Ｐゴシック" pitchFamily="-1" charset="-128"/>
              </a:endParaRPr>
            </a:p>
          </p:txBody>
        </p:sp>
        <p:sp>
          <p:nvSpPr>
            <p:cNvPr id="15" name="TextBox 14"/>
            <p:cNvSpPr txBox="1"/>
            <p:nvPr/>
          </p:nvSpPr>
          <p:spPr>
            <a:xfrm>
              <a:off x="3984625" y="4657578"/>
              <a:ext cx="954088" cy="645934"/>
            </a:xfrm>
            <a:prstGeom prst="rect">
              <a:avLst/>
            </a:prstGeom>
            <a:noFill/>
          </p:spPr>
          <p:txBody>
            <a:bodyPr wrap="none">
              <a:prstTxWarp prst="textNoShape">
                <a:avLst/>
              </a:prstTxWarp>
              <a:spAutoFit/>
            </a:bodyPr>
            <a:lstStyle/>
            <a:p>
              <a:r>
                <a:rPr lang="en-US">
                  <a:solidFill>
                    <a:srgbClr val="4F6228"/>
                  </a:solidFill>
                </a:rPr>
                <a:t>Current</a:t>
              </a:r>
            </a:p>
            <a:p>
              <a:r>
                <a:rPr lang="en-US">
                  <a:solidFill>
                    <a:srgbClr val="4F6228"/>
                  </a:solidFill>
                </a:rPr>
                <a:t>mirror</a:t>
              </a:r>
            </a:p>
          </p:txBody>
        </p:sp>
      </p:grpSp>
      <p:grpSp>
        <p:nvGrpSpPr>
          <p:cNvPr id="3" name="Group 44"/>
          <p:cNvGrpSpPr>
            <a:grpSpLocks/>
          </p:cNvGrpSpPr>
          <p:nvPr/>
        </p:nvGrpSpPr>
        <p:grpSpPr bwMode="auto">
          <a:xfrm>
            <a:off x="3581400" y="2211388"/>
            <a:ext cx="5427663" cy="2132012"/>
            <a:chOff x="3581400" y="2211917"/>
            <a:chExt cx="5428342" cy="2131483"/>
          </a:xfrm>
        </p:grpSpPr>
        <p:sp>
          <p:nvSpPr>
            <p:cNvPr id="8" name="Oval 7"/>
            <p:cNvSpPr/>
            <p:nvPr/>
          </p:nvSpPr>
          <p:spPr>
            <a:xfrm>
              <a:off x="5029381" y="3353046"/>
              <a:ext cx="990724" cy="990354"/>
            </a:xfrm>
            <a:prstGeom prst="ellipse">
              <a:avLst/>
            </a:prstGeom>
            <a:noFill/>
            <a:ln w="25400">
              <a:solidFill>
                <a:schemeClr val="tx2">
                  <a:lumMod val="60000"/>
                  <a:lumOff val="40000"/>
                  <a:alpha val="41000"/>
                </a:schemeClr>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b="1">
                <a:solidFill>
                  <a:srgbClr val="558ED5"/>
                </a:solidFill>
                <a:ea typeface="ＭＳ Ｐゴシック" pitchFamily="-1" charset="-128"/>
                <a:cs typeface="ＭＳ Ｐゴシック" pitchFamily="-1" charset="-128"/>
              </a:endParaRPr>
            </a:p>
          </p:txBody>
        </p:sp>
        <p:sp>
          <p:nvSpPr>
            <p:cNvPr id="9" name="Oval 8"/>
            <p:cNvSpPr/>
            <p:nvPr/>
          </p:nvSpPr>
          <p:spPr>
            <a:xfrm>
              <a:off x="3657610" y="3353046"/>
              <a:ext cx="990724" cy="990354"/>
            </a:xfrm>
            <a:prstGeom prst="ellipse">
              <a:avLst/>
            </a:prstGeom>
            <a:noFill/>
            <a:ln w="25400">
              <a:solidFill>
                <a:schemeClr val="tx2">
                  <a:lumMod val="60000"/>
                  <a:lumOff val="40000"/>
                  <a:alpha val="41000"/>
                </a:schemeClr>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b="1">
                <a:solidFill>
                  <a:srgbClr val="558ED5"/>
                </a:solidFill>
                <a:ea typeface="ＭＳ Ｐゴシック" pitchFamily="-1" charset="-128"/>
                <a:cs typeface="ＭＳ Ｐゴシック" pitchFamily="-1" charset="-128"/>
              </a:endParaRPr>
            </a:p>
          </p:txBody>
        </p:sp>
        <p:sp>
          <p:nvSpPr>
            <p:cNvPr id="10" name="TextBox 9"/>
            <p:cNvSpPr txBox="1"/>
            <p:nvPr/>
          </p:nvSpPr>
          <p:spPr>
            <a:xfrm>
              <a:off x="3581400" y="3657600"/>
              <a:ext cx="1175284" cy="369332"/>
            </a:xfrm>
            <a:prstGeom prst="rect">
              <a:avLst/>
            </a:prstGeom>
            <a:noFill/>
          </p:spPr>
          <p:txBody>
            <a:bodyPr wrap="none">
              <a:spAutoFit/>
            </a:bodyPr>
            <a:lstStyle/>
            <a:p>
              <a:pPr>
                <a:defRPr/>
              </a:pPr>
              <a:r>
                <a:rPr lang="en-US" b="1" dirty="0" err="1">
                  <a:solidFill>
                    <a:srgbClr val="558ED5">
                      <a:alpha val="65000"/>
                    </a:srgbClr>
                  </a:solidFill>
                  <a:latin typeface="+mn-lt"/>
                  <a:ea typeface="ＭＳ Ｐゴシック" pitchFamily="-109" charset="-128"/>
                  <a:cs typeface="ＭＳ Ｐゴシック" pitchFamily="-109" charset="-128"/>
                </a:rPr>
                <a:t>darlington</a:t>
              </a:r>
              <a:endParaRPr lang="en-US" b="1" dirty="0">
                <a:solidFill>
                  <a:srgbClr val="558ED5">
                    <a:alpha val="65000"/>
                  </a:srgbClr>
                </a:solidFill>
                <a:latin typeface="+mn-lt"/>
                <a:ea typeface="ＭＳ Ｐゴシック" pitchFamily="-109" charset="-128"/>
                <a:cs typeface="ＭＳ Ｐゴシック" pitchFamily="-109" charset="-128"/>
              </a:endParaRPr>
            </a:p>
          </p:txBody>
        </p:sp>
        <p:sp>
          <p:nvSpPr>
            <p:cNvPr id="11" name="TextBox 10"/>
            <p:cNvSpPr txBox="1"/>
            <p:nvPr/>
          </p:nvSpPr>
          <p:spPr>
            <a:xfrm>
              <a:off x="4938858" y="3657600"/>
              <a:ext cx="1175284" cy="369332"/>
            </a:xfrm>
            <a:prstGeom prst="rect">
              <a:avLst/>
            </a:prstGeom>
            <a:noFill/>
          </p:spPr>
          <p:txBody>
            <a:bodyPr wrap="none">
              <a:spAutoFit/>
            </a:bodyPr>
            <a:lstStyle/>
            <a:p>
              <a:pPr>
                <a:defRPr/>
              </a:pPr>
              <a:r>
                <a:rPr lang="en-US" b="1" dirty="0" err="1">
                  <a:solidFill>
                    <a:srgbClr val="558ED5">
                      <a:alpha val="65000"/>
                    </a:srgbClr>
                  </a:solidFill>
                  <a:latin typeface="+mn-lt"/>
                  <a:ea typeface="ＭＳ Ｐゴシック" pitchFamily="-109" charset="-128"/>
                  <a:cs typeface="ＭＳ Ｐゴシック" pitchFamily="-109" charset="-128"/>
                </a:rPr>
                <a:t>darlington</a:t>
              </a:r>
              <a:endParaRPr lang="en-US" b="1" dirty="0">
                <a:solidFill>
                  <a:srgbClr val="558ED5">
                    <a:alpha val="65000"/>
                  </a:srgbClr>
                </a:solidFill>
                <a:latin typeface="+mn-lt"/>
                <a:ea typeface="ＭＳ Ｐゴシック" pitchFamily="-109" charset="-128"/>
                <a:cs typeface="ＭＳ Ｐゴシック" pitchFamily="-109" charset="-128"/>
              </a:endParaRPr>
            </a:p>
          </p:txBody>
        </p:sp>
        <p:sp>
          <p:nvSpPr>
            <p:cNvPr id="16" name="Oval 15"/>
            <p:cNvSpPr/>
            <p:nvPr/>
          </p:nvSpPr>
          <p:spPr>
            <a:xfrm>
              <a:off x="7834845" y="2211917"/>
              <a:ext cx="1174897" cy="1217310"/>
            </a:xfrm>
            <a:prstGeom prst="ellipse">
              <a:avLst/>
            </a:prstGeom>
            <a:noFill/>
            <a:ln w="25400">
              <a:solidFill>
                <a:schemeClr val="tx2">
                  <a:lumMod val="60000"/>
                  <a:lumOff val="40000"/>
                  <a:alpha val="41000"/>
                </a:schemeClr>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b="1">
                <a:solidFill>
                  <a:srgbClr val="558ED5"/>
                </a:solidFill>
                <a:ea typeface="ＭＳ Ｐゴシック" pitchFamily="-1" charset="-128"/>
                <a:cs typeface="ＭＳ Ｐゴシック" pitchFamily="-1" charset="-128"/>
              </a:endParaRPr>
            </a:p>
          </p:txBody>
        </p:sp>
        <p:sp>
          <p:nvSpPr>
            <p:cNvPr id="17" name="TextBox 16"/>
            <p:cNvSpPr txBox="1"/>
            <p:nvPr/>
          </p:nvSpPr>
          <p:spPr>
            <a:xfrm>
              <a:off x="7834458" y="2563179"/>
              <a:ext cx="1175284" cy="369332"/>
            </a:xfrm>
            <a:prstGeom prst="rect">
              <a:avLst/>
            </a:prstGeom>
            <a:noFill/>
          </p:spPr>
          <p:txBody>
            <a:bodyPr>
              <a:spAutoFit/>
            </a:bodyPr>
            <a:lstStyle/>
            <a:p>
              <a:pPr>
                <a:defRPr/>
              </a:pPr>
              <a:r>
                <a:rPr lang="en-US" b="1" dirty="0" err="1">
                  <a:solidFill>
                    <a:srgbClr val="558ED5">
                      <a:alpha val="65000"/>
                    </a:srgbClr>
                  </a:solidFill>
                  <a:latin typeface="+mn-lt"/>
                  <a:ea typeface="ＭＳ Ｐゴシック" pitchFamily="-109" charset="-128"/>
                  <a:cs typeface="ＭＳ Ｐゴシック" pitchFamily="-109" charset="-128"/>
                </a:rPr>
                <a:t>darlington</a:t>
              </a:r>
              <a:endParaRPr lang="en-US" b="1" dirty="0">
                <a:solidFill>
                  <a:srgbClr val="558ED5">
                    <a:alpha val="65000"/>
                  </a:srgbClr>
                </a:solidFill>
                <a:latin typeface="+mn-lt"/>
                <a:ea typeface="ＭＳ Ｐゴシック" pitchFamily="-109" charset="-128"/>
                <a:cs typeface="ＭＳ Ｐゴシック" pitchFamily="-109" charset="-128"/>
              </a:endParaRPr>
            </a:p>
          </p:txBody>
        </p:sp>
      </p:grpSp>
      <p:sp>
        <p:nvSpPr>
          <p:cNvPr id="18" name="Oval 17"/>
          <p:cNvSpPr/>
          <p:nvPr/>
        </p:nvSpPr>
        <p:spPr>
          <a:xfrm>
            <a:off x="6629400" y="2438400"/>
            <a:ext cx="1022350" cy="2209800"/>
          </a:xfrm>
          <a:prstGeom prst="ellipse">
            <a:avLst/>
          </a:prstGeom>
          <a:noFill/>
          <a:ln w="50800" cap="flat" cmpd="sng" algn="ctr">
            <a:solidFill>
              <a:srgbClr val="3366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b="1">
              <a:solidFill>
                <a:srgbClr val="558ED5"/>
              </a:solidFill>
              <a:ea typeface="ＭＳ Ｐゴシック" pitchFamily="-1" charset="-128"/>
              <a:cs typeface="ＭＳ Ｐゴシック" pitchFamily="-1" charset="-128"/>
            </a:endParaRPr>
          </a:p>
        </p:txBody>
      </p:sp>
      <p:sp>
        <p:nvSpPr>
          <p:cNvPr id="19" name="TextBox 18"/>
          <p:cNvSpPr txBox="1"/>
          <p:nvPr/>
        </p:nvSpPr>
        <p:spPr>
          <a:xfrm>
            <a:off x="6629400" y="3472934"/>
            <a:ext cx="1175284" cy="646331"/>
          </a:xfrm>
          <a:prstGeom prst="rect">
            <a:avLst/>
          </a:prstGeom>
          <a:noFill/>
          <a:ln>
            <a:noFill/>
          </a:ln>
        </p:spPr>
        <p:txBody>
          <a:bodyPr>
            <a:spAutoFit/>
          </a:bodyPr>
          <a:lstStyle/>
          <a:p>
            <a:pPr algn="ctr">
              <a:defRPr/>
            </a:pPr>
            <a:r>
              <a:rPr lang="en-US" b="1" dirty="0">
                <a:solidFill>
                  <a:srgbClr val="558ED5">
                    <a:alpha val="65000"/>
                  </a:srgbClr>
                </a:solidFill>
                <a:latin typeface="+mn-lt"/>
                <a:ea typeface="ＭＳ Ｐゴシック" pitchFamily="-109" charset="-128"/>
                <a:cs typeface="ＭＳ Ｐゴシック" pitchFamily="-109" charset="-128"/>
              </a:rPr>
              <a:t>Current</a:t>
            </a:r>
          </a:p>
          <a:p>
            <a:pPr algn="ctr">
              <a:defRPr/>
            </a:pPr>
            <a:r>
              <a:rPr lang="en-US" b="1" dirty="0">
                <a:solidFill>
                  <a:srgbClr val="558ED5">
                    <a:alpha val="65000"/>
                  </a:srgbClr>
                </a:solidFill>
                <a:latin typeface="+mn-lt"/>
                <a:ea typeface="ＭＳ Ｐゴシック" pitchFamily="-109" charset="-128"/>
                <a:cs typeface="ＭＳ Ｐゴシック" pitchFamily="-109" charset="-128"/>
              </a:rPr>
              <a:t>sink</a:t>
            </a:r>
          </a:p>
        </p:txBody>
      </p:sp>
      <p:grpSp>
        <p:nvGrpSpPr>
          <p:cNvPr id="4" name="Group 47"/>
          <p:cNvGrpSpPr>
            <a:grpSpLocks/>
          </p:cNvGrpSpPr>
          <p:nvPr/>
        </p:nvGrpSpPr>
        <p:grpSpPr bwMode="auto">
          <a:xfrm>
            <a:off x="7696200" y="1220788"/>
            <a:ext cx="1174750" cy="990600"/>
            <a:chOff x="7696200" y="1221318"/>
            <a:chExt cx="1175284" cy="990599"/>
          </a:xfrm>
        </p:grpSpPr>
        <p:sp>
          <p:nvSpPr>
            <p:cNvPr id="20" name="Oval 19"/>
            <p:cNvSpPr/>
            <p:nvPr/>
          </p:nvSpPr>
          <p:spPr>
            <a:xfrm>
              <a:off x="7696200" y="1221318"/>
              <a:ext cx="1130814" cy="990599"/>
            </a:xfrm>
            <a:prstGeom prst="ellipse">
              <a:avLst/>
            </a:prstGeom>
            <a:noFill/>
            <a:ln w="25400">
              <a:solidFill>
                <a:schemeClr val="tx2">
                  <a:lumMod val="60000"/>
                  <a:lumOff val="40000"/>
                  <a:alpha val="41000"/>
                </a:schemeClr>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b="1">
                <a:solidFill>
                  <a:srgbClr val="558ED5"/>
                </a:solidFill>
                <a:ea typeface="ＭＳ Ｐゴシック" pitchFamily="-1" charset="-128"/>
                <a:cs typeface="ＭＳ Ｐゴシック" pitchFamily="-1" charset="-128"/>
              </a:endParaRPr>
            </a:p>
          </p:txBody>
        </p:sp>
        <p:sp>
          <p:nvSpPr>
            <p:cNvPr id="21" name="TextBox 20"/>
            <p:cNvSpPr txBox="1"/>
            <p:nvPr/>
          </p:nvSpPr>
          <p:spPr>
            <a:xfrm>
              <a:off x="7696200" y="1417638"/>
              <a:ext cx="1175284" cy="646331"/>
            </a:xfrm>
            <a:prstGeom prst="rect">
              <a:avLst/>
            </a:prstGeom>
            <a:noFill/>
          </p:spPr>
          <p:txBody>
            <a:bodyPr>
              <a:spAutoFit/>
            </a:bodyPr>
            <a:lstStyle/>
            <a:p>
              <a:pPr algn="ctr">
                <a:defRPr/>
              </a:pPr>
              <a:r>
                <a:rPr lang="en-US" b="1" i="1" dirty="0">
                  <a:solidFill>
                    <a:srgbClr val="558ED5">
                      <a:alpha val="65000"/>
                    </a:srgbClr>
                  </a:solidFill>
                  <a:latin typeface="+mn-lt"/>
                  <a:ea typeface="ＭＳ Ｐゴシック" pitchFamily="-109" charset="-128"/>
                  <a:cs typeface="ＭＳ Ｐゴシック" pitchFamily="-109" charset="-128"/>
                </a:rPr>
                <a:t>Switch/regulator</a:t>
              </a:r>
            </a:p>
          </p:txBody>
        </p:sp>
      </p:grpSp>
      <p:grpSp>
        <p:nvGrpSpPr>
          <p:cNvPr id="5" name="Group 43"/>
          <p:cNvGrpSpPr>
            <a:grpSpLocks/>
          </p:cNvGrpSpPr>
          <p:nvPr/>
        </p:nvGrpSpPr>
        <p:grpSpPr bwMode="auto">
          <a:xfrm>
            <a:off x="3124200" y="1233488"/>
            <a:ext cx="3446463" cy="3719512"/>
            <a:chOff x="3124200" y="1232972"/>
            <a:chExt cx="3447142" cy="3720028"/>
          </a:xfrm>
        </p:grpSpPr>
        <p:sp>
          <p:nvSpPr>
            <p:cNvPr id="22" name="Rounded Rectangle 21"/>
            <p:cNvSpPr/>
            <p:nvPr/>
          </p:nvSpPr>
          <p:spPr>
            <a:xfrm>
              <a:off x="3124200" y="2285630"/>
              <a:ext cx="457290" cy="2591159"/>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 charset="-128"/>
                <a:cs typeface="ＭＳ Ｐゴシック" pitchFamily="-1" charset="-128"/>
              </a:endParaRPr>
            </a:p>
          </p:txBody>
        </p:sp>
        <p:sp>
          <p:nvSpPr>
            <p:cNvPr id="23" name="Rounded Rectangle 22"/>
            <p:cNvSpPr/>
            <p:nvPr/>
          </p:nvSpPr>
          <p:spPr>
            <a:xfrm>
              <a:off x="6114052" y="2361841"/>
              <a:ext cx="457290" cy="2591159"/>
            </a:xfrm>
            <a:prstGeom prst="round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1" charset="-128"/>
                <a:cs typeface="ＭＳ Ｐゴシック" pitchFamily="-1" charset="-128"/>
              </a:endParaRPr>
            </a:p>
          </p:txBody>
        </p:sp>
        <p:sp>
          <p:nvSpPr>
            <p:cNvPr id="35855" name="TextBox 23"/>
            <p:cNvSpPr txBox="1">
              <a:spLocks noChangeArrowheads="1"/>
            </p:cNvSpPr>
            <p:nvPr/>
          </p:nvSpPr>
          <p:spPr bwMode="auto">
            <a:xfrm>
              <a:off x="4038600" y="1232972"/>
              <a:ext cx="1827180" cy="369332"/>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Voltage dividers</a:t>
              </a:r>
            </a:p>
          </p:txBody>
        </p:sp>
        <p:cxnSp>
          <p:nvCxnSpPr>
            <p:cNvPr id="26" name="Curved Connector 25"/>
            <p:cNvCxnSpPr>
              <a:stCxn id="35855" idx="1"/>
            </p:cNvCxnSpPr>
            <p:nvPr/>
          </p:nvCxnSpPr>
          <p:spPr>
            <a:xfrm rot="10800000" flipV="1">
              <a:off x="3298859" y="1417148"/>
              <a:ext cx="739921" cy="868482"/>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urved Connector 32"/>
            <p:cNvCxnSpPr>
              <a:stCxn id="35855" idx="3"/>
            </p:cNvCxnSpPr>
            <p:nvPr/>
          </p:nvCxnSpPr>
          <p:spPr>
            <a:xfrm>
              <a:off x="5866353" y="1417148"/>
              <a:ext cx="382662" cy="94469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35852" name="TextBox 48"/>
          <p:cNvSpPr txBox="1">
            <a:spLocks noChangeArrowheads="1"/>
          </p:cNvSpPr>
          <p:nvPr/>
        </p:nvSpPr>
        <p:spPr bwMode="auto">
          <a:xfrm>
            <a:off x="427038" y="6335713"/>
            <a:ext cx="8259762" cy="461962"/>
          </a:xfrm>
          <a:prstGeom prst="rect">
            <a:avLst/>
          </a:prstGeom>
          <a:noFill/>
          <a:ln w="9525">
            <a:noFill/>
            <a:miter lim="800000"/>
            <a:headEnd/>
            <a:tailEnd/>
          </a:ln>
        </p:spPr>
        <p:txBody>
          <a:bodyPr wrap="none">
            <a:prstTxWarp prst="textNoShape">
              <a:avLst/>
            </a:prstTxWarp>
            <a:spAutoFit/>
          </a:bodyPr>
          <a:lstStyle/>
          <a:p>
            <a:r>
              <a:rPr lang="en-US" sz="2400">
                <a:solidFill>
                  <a:srgbClr val="FF0000"/>
                </a:solidFill>
              </a:rPr>
              <a:t>Learn to see higher level, more abstract semantic elements</a:t>
            </a:r>
          </a:p>
        </p:txBody>
      </p:sp>
      <p:sp>
        <p:nvSpPr>
          <p:cNvPr id="7" name="Slide Number Placeholder 6">
            <a:extLst>
              <a:ext uri="{FF2B5EF4-FFF2-40B4-BE49-F238E27FC236}">
                <a16:creationId xmlns:a16="http://schemas.microsoft.com/office/drawing/2014/main" id="{ECB8F83E-D16E-C74F-836C-24C718CFFB0F}"/>
              </a:ext>
            </a:extLst>
          </p:cNvPr>
          <p:cNvSpPr>
            <a:spLocks noGrp="1"/>
          </p:cNvSpPr>
          <p:nvPr>
            <p:ph type="sldNum" sz="quarter" idx="12"/>
          </p:nvPr>
        </p:nvSpPr>
        <p:spPr/>
        <p:txBody>
          <a:bodyPr/>
          <a:lstStyle/>
          <a:p>
            <a:fld id="{9E937ACD-6ADF-6C40-9EA5-EE938FF512FE}" type="slidenum">
              <a:rPr lang="en-US" smtClean="0"/>
              <a:pPr/>
              <a:t>26</a:t>
            </a:fld>
            <a:endParaRPr lang="en-US"/>
          </a:p>
        </p:txBody>
      </p:sp>
    </p:spTree>
    <p:extLst>
      <p:ext uri="{BB962C8B-B14F-4D97-AF65-F5344CB8AC3E}">
        <p14:creationId xmlns:p14="http://schemas.microsoft.com/office/powerpoint/2010/main" val="99236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 </a:t>
            </a:r>
            <a:r>
              <a:rPr lang="en-US" dirty="0" err="1"/>
              <a:t>n</a:t>
            </a:r>
            <a:r>
              <a:rPr lang="en-US" dirty="0"/>
              <a:t>-FET works</a:t>
            </a:r>
          </a:p>
        </p:txBody>
      </p:sp>
      <p:sp>
        <p:nvSpPr>
          <p:cNvPr id="3" name="Content Placeholder 2"/>
          <p:cNvSpPr>
            <a:spLocks noGrp="1"/>
          </p:cNvSpPr>
          <p:nvPr>
            <p:ph idx="1"/>
          </p:nvPr>
        </p:nvSpPr>
        <p:spPr>
          <a:xfrm>
            <a:off x="457200" y="1600200"/>
            <a:ext cx="8229600" cy="5257800"/>
          </a:xfrm>
        </p:spPr>
        <p:txBody>
          <a:bodyPr>
            <a:normAutofit/>
          </a:bodyPr>
          <a:lstStyle/>
          <a:p>
            <a:r>
              <a:rPr lang="en-US" sz="2400" dirty="0"/>
              <a:t>Conduction between Source and Drain is controlled by E field between Gate and substrate</a:t>
            </a:r>
          </a:p>
          <a:p>
            <a:pPr lvl="1"/>
            <a:r>
              <a:rPr lang="en-US" sz="2000" dirty="0"/>
              <a:t>Conduction can be bidirectional</a:t>
            </a:r>
          </a:p>
          <a:p>
            <a:pPr lvl="1"/>
            <a:r>
              <a:rPr lang="en-US" sz="2000" dirty="0"/>
              <a:t>4 terminal device, though generally substrate connected to S or D</a:t>
            </a:r>
          </a:p>
          <a:p>
            <a:pPr lvl="1"/>
            <a:r>
              <a:rPr lang="en-US" sz="2000" dirty="0"/>
              <a:t>~zero gate current (</a:t>
            </a:r>
            <a:r>
              <a:rPr lang="en-US" sz="2000" dirty="0" err="1"/>
              <a:t>R</a:t>
            </a:r>
            <a:r>
              <a:rPr lang="en-US" sz="2000" baseline="-25000" dirty="0" err="1"/>
              <a:t>gate</a:t>
            </a:r>
            <a:r>
              <a:rPr lang="en-US" sz="2000" dirty="0"/>
              <a:t> ~10</a:t>
            </a:r>
            <a:r>
              <a:rPr lang="en-US" sz="2000" baseline="30000" dirty="0"/>
              <a:t>14</a:t>
            </a:r>
            <a:r>
              <a:rPr lang="en-US" sz="2000" dirty="0"/>
              <a:t>)</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r>
              <a:rPr lang="en-US" sz="1800" dirty="0">
                <a:hlinkClick r:id="rId2"/>
              </a:rPr>
              <a:t>http://www-g.eng.cam.ac.uk/mmg/teaching/linearcircuits/mosfet.html</a:t>
            </a:r>
            <a:endParaRPr lang="en-US" sz="1800" dirty="0"/>
          </a:p>
          <a:p>
            <a:pPr lvl="1">
              <a:buNone/>
            </a:pPr>
            <a:endParaRPr lang="en-US" sz="1800" dirty="0"/>
          </a:p>
        </p:txBody>
      </p:sp>
      <p:pic>
        <p:nvPicPr>
          <p:cNvPr id="5" name="Picture 4"/>
          <p:cNvPicPr>
            <a:picLocks noChangeAspect="1"/>
          </p:cNvPicPr>
          <p:nvPr/>
        </p:nvPicPr>
        <p:blipFill>
          <a:blip r:embed="rId3"/>
          <a:stretch>
            <a:fillRect/>
          </a:stretch>
        </p:blipFill>
        <p:spPr>
          <a:xfrm>
            <a:off x="3200400" y="3581401"/>
            <a:ext cx="5181600" cy="2704148"/>
          </a:xfrm>
          <a:prstGeom prst="rect">
            <a:avLst/>
          </a:prstGeom>
        </p:spPr>
      </p:pic>
      <p:sp>
        <p:nvSpPr>
          <p:cNvPr id="4" name="Slide Number Placeholder 3">
            <a:extLst>
              <a:ext uri="{FF2B5EF4-FFF2-40B4-BE49-F238E27FC236}">
                <a16:creationId xmlns:a16="http://schemas.microsoft.com/office/drawing/2014/main" id="{0FA80B0F-2741-1A42-8A3C-B562AC7DB263}"/>
              </a:ext>
            </a:extLst>
          </p:cNvPr>
          <p:cNvSpPr>
            <a:spLocks noGrp="1"/>
          </p:cNvSpPr>
          <p:nvPr>
            <p:ph type="sldNum" sz="quarter" idx="12"/>
          </p:nvPr>
        </p:nvSpPr>
        <p:spPr/>
        <p:txBody>
          <a:bodyPr/>
          <a:lstStyle/>
          <a:p>
            <a:fld id="{9E937ACD-6ADF-6C40-9EA5-EE938FF512FE}"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33800" y="914400"/>
            <a:ext cx="5410200" cy="5809669"/>
          </a:xfrm>
          <a:prstGeom prst="rect">
            <a:avLst/>
          </a:prstGeom>
        </p:spPr>
      </p:pic>
      <p:sp>
        <p:nvSpPr>
          <p:cNvPr id="2" name="Title 1"/>
          <p:cNvSpPr>
            <a:spLocks noGrp="1"/>
          </p:cNvSpPr>
          <p:nvPr>
            <p:ph type="title"/>
          </p:nvPr>
        </p:nvSpPr>
        <p:spPr/>
        <p:txBody>
          <a:bodyPr/>
          <a:lstStyle/>
          <a:p>
            <a:r>
              <a:rPr lang="en-US" dirty="0" err="1"/>
              <a:t>n</a:t>
            </a:r>
            <a:r>
              <a:rPr lang="en-US" dirty="0"/>
              <a:t>-MOSFET vs. BJT</a:t>
            </a:r>
          </a:p>
        </p:txBody>
      </p:sp>
      <p:sp>
        <p:nvSpPr>
          <p:cNvPr id="3" name="Content Placeholder 2"/>
          <p:cNvSpPr>
            <a:spLocks noGrp="1"/>
          </p:cNvSpPr>
          <p:nvPr>
            <p:ph idx="1"/>
          </p:nvPr>
        </p:nvSpPr>
        <p:spPr>
          <a:xfrm>
            <a:off x="457200" y="1600200"/>
            <a:ext cx="3276600" cy="5047488"/>
          </a:xfrm>
        </p:spPr>
        <p:txBody>
          <a:bodyPr>
            <a:normAutofit fontScale="92500" lnSpcReduction="20000"/>
          </a:bodyPr>
          <a:lstStyle/>
          <a:p>
            <a:r>
              <a:rPr lang="en-US" sz="2400" dirty="0"/>
              <a:t>Higher V</a:t>
            </a:r>
            <a:r>
              <a:rPr lang="en-US" sz="2400" baseline="-25000" dirty="0"/>
              <a:t>GS</a:t>
            </a:r>
            <a:r>
              <a:rPr lang="en-US" sz="2400" dirty="0"/>
              <a:t> ~2V vs</a:t>
            </a:r>
            <a:r>
              <a:rPr lang="en-US" dirty="0"/>
              <a:t>. V</a:t>
            </a:r>
            <a:r>
              <a:rPr lang="en-US" baseline="-25000" dirty="0"/>
              <a:t>BE</a:t>
            </a:r>
            <a:r>
              <a:rPr lang="en-US" dirty="0"/>
              <a:t> ~.7V. </a:t>
            </a:r>
          </a:p>
          <a:p>
            <a:r>
              <a:rPr lang="en-US" dirty="0"/>
              <a:t>Infinite DC Z</a:t>
            </a:r>
            <a:r>
              <a:rPr lang="en-US" baseline="-25000" dirty="0"/>
              <a:t>G </a:t>
            </a:r>
            <a:r>
              <a:rPr lang="en-US" dirty="0"/>
              <a:t>vs. low Z</a:t>
            </a:r>
            <a:r>
              <a:rPr lang="en-US" baseline="-25000" dirty="0"/>
              <a:t>B</a:t>
            </a:r>
            <a:r>
              <a:rPr lang="en-US" dirty="0"/>
              <a:t>. </a:t>
            </a:r>
          </a:p>
          <a:p>
            <a:r>
              <a:rPr lang="en-US" dirty="0"/>
              <a:t>Parasitic capacitances dominate high frequency impedances</a:t>
            </a:r>
          </a:p>
          <a:p>
            <a:r>
              <a:rPr lang="en-US" dirty="0"/>
              <a:t>Often VERY ESD sensitive</a:t>
            </a:r>
          </a:p>
          <a:p>
            <a:r>
              <a:rPr lang="en-US" dirty="0"/>
              <a:t>Highly non-linear, described by multiple models of increasing complexity </a:t>
            </a:r>
            <a:r>
              <a:rPr lang="en-US" dirty="0">
                <a:sym typeface="Wingdings" pitchFamily="2" charset="2"/>
              </a:rPr>
              <a:t> use ICs if you seek linear behaviors (e.g., voltage regulator ICs, op-amps, etc. )</a:t>
            </a:r>
            <a:endParaRPr lang="en-US" dirty="0"/>
          </a:p>
          <a:p>
            <a:endParaRPr lang="en-US" dirty="0"/>
          </a:p>
          <a:p>
            <a:endParaRPr lang="en-US" sz="2400" dirty="0"/>
          </a:p>
        </p:txBody>
      </p:sp>
      <p:sp>
        <p:nvSpPr>
          <p:cNvPr id="4" name="Slide Number Placeholder 3">
            <a:extLst>
              <a:ext uri="{FF2B5EF4-FFF2-40B4-BE49-F238E27FC236}">
                <a16:creationId xmlns:a16="http://schemas.microsoft.com/office/drawing/2014/main" id="{30F8025A-42C1-4846-89ED-05EDA926ABE7}"/>
              </a:ext>
            </a:extLst>
          </p:cNvPr>
          <p:cNvSpPr>
            <a:spLocks noGrp="1"/>
          </p:cNvSpPr>
          <p:nvPr>
            <p:ph type="sldNum" sz="quarter" idx="12"/>
          </p:nvPr>
        </p:nvSpPr>
        <p:spPr/>
        <p:txBody>
          <a:bodyPr/>
          <a:lstStyle/>
          <a:p>
            <a:fld id="{9E937ACD-6ADF-6C40-9EA5-EE938FF512FE}"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Inverting and non-inverting op-amp amplifiers</a:t>
            </a:r>
          </a:p>
        </p:txBody>
      </p:sp>
      <p:sp>
        <p:nvSpPr>
          <p:cNvPr id="3" name="Content Placeholder 2"/>
          <p:cNvSpPr>
            <a:spLocks noGrp="1"/>
          </p:cNvSpPr>
          <p:nvPr>
            <p:ph idx="1"/>
          </p:nvPr>
        </p:nvSpPr>
        <p:spPr>
          <a:xfrm>
            <a:off x="457200" y="1600200"/>
            <a:ext cx="4389120" cy="4525963"/>
          </a:xfrm>
        </p:spPr>
        <p:txBody>
          <a:bodyPr>
            <a:normAutofit lnSpcReduction="10000"/>
          </a:bodyPr>
          <a:lstStyle/>
          <a:p>
            <a:pPr marL="7938" indent="-7938">
              <a:buNone/>
            </a:pPr>
            <a:r>
              <a:rPr lang="en-US" dirty="0"/>
              <a:t>Op-Amp “Golden rules”: When the op-amp is not saturated:</a:t>
            </a:r>
          </a:p>
          <a:p>
            <a:pPr marL="514350" indent="-514350">
              <a:buFont typeface="+mj-lt"/>
              <a:buAutoNum type="arabicPeriod"/>
            </a:pPr>
            <a:r>
              <a:rPr lang="en-US" dirty="0"/>
              <a:t>The inputs are at the same voltage</a:t>
            </a:r>
          </a:p>
          <a:p>
            <a:pPr marL="514350" indent="-514350">
              <a:buFont typeface="+mj-lt"/>
              <a:buAutoNum type="arabicPeriod"/>
            </a:pPr>
            <a:r>
              <a:rPr lang="en-US" dirty="0"/>
              <a:t>The inputs draw no current</a:t>
            </a:r>
          </a:p>
          <a:p>
            <a:pPr marL="0" indent="0">
              <a:buNone/>
            </a:pPr>
            <a:endParaRPr lang="en-US" dirty="0"/>
          </a:p>
          <a:p>
            <a:pPr marL="0" indent="0">
              <a:buNone/>
            </a:pPr>
            <a:r>
              <a:rPr lang="en-US" dirty="0"/>
              <a:t>Stability of a device with infinite gain is achieved by negative feedback</a:t>
            </a:r>
          </a:p>
          <a:p>
            <a:pPr marL="0" indent="0">
              <a:buNone/>
            </a:pPr>
            <a:r>
              <a:rPr lang="en-US" i="1" dirty="0"/>
              <a:t>Negative feedback can make stable systems from unstable parts</a:t>
            </a:r>
            <a:endParaRPr lang="en-US" dirty="0"/>
          </a:p>
        </p:txBody>
      </p:sp>
      <p:pic>
        <p:nvPicPr>
          <p:cNvPr id="6" name="Picture 5">
            <a:extLst>
              <a:ext uri="{FF2B5EF4-FFF2-40B4-BE49-F238E27FC236}">
                <a16:creationId xmlns:a16="http://schemas.microsoft.com/office/drawing/2014/main" id="{65ED765E-9801-824A-8D40-A7D2F32D6078}"/>
              </a:ext>
            </a:extLst>
          </p:cNvPr>
          <p:cNvPicPr>
            <a:picLocks noChangeAspect="1"/>
          </p:cNvPicPr>
          <p:nvPr/>
        </p:nvPicPr>
        <p:blipFill rotWithShape="1">
          <a:blip r:embed="rId2"/>
          <a:srcRect l="15747" t="19273" r="16705" b="32451"/>
          <a:stretch/>
        </p:blipFill>
        <p:spPr>
          <a:xfrm>
            <a:off x="4517135" y="1335024"/>
            <a:ext cx="4626865" cy="4279392"/>
          </a:xfrm>
          <a:prstGeom prst="rect">
            <a:avLst/>
          </a:prstGeom>
        </p:spPr>
      </p:pic>
      <p:sp>
        <p:nvSpPr>
          <p:cNvPr id="7" name="Slide Number Placeholder 6">
            <a:extLst>
              <a:ext uri="{FF2B5EF4-FFF2-40B4-BE49-F238E27FC236}">
                <a16:creationId xmlns:a16="http://schemas.microsoft.com/office/drawing/2014/main" id="{5A29ACC0-76A9-3D43-81E5-AA0997559775}"/>
              </a:ext>
            </a:extLst>
          </p:cNvPr>
          <p:cNvSpPr>
            <a:spLocks noGrp="1"/>
          </p:cNvSpPr>
          <p:nvPr>
            <p:ph type="sldNum" sz="quarter" idx="12"/>
          </p:nvPr>
        </p:nvSpPr>
        <p:spPr/>
        <p:txBody>
          <a:bodyPr/>
          <a:lstStyle/>
          <a:p>
            <a:fld id="{9E937ACD-6ADF-6C40-9EA5-EE938FF512FE}" type="slidenum">
              <a:rPr lang="en-US" smtClean="0"/>
              <a:pPr/>
              <a:t>29</a:t>
            </a:fld>
            <a:endParaRPr lang="en-US"/>
          </a:p>
        </p:txBody>
      </p:sp>
    </p:spTree>
    <p:extLst>
      <p:ext uri="{BB962C8B-B14F-4D97-AF65-F5344CB8AC3E}">
        <p14:creationId xmlns:p14="http://schemas.microsoft.com/office/powerpoint/2010/main" val="2205819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3D6F-EE72-644F-8E39-3DF7D88CDA7A}"/>
              </a:ext>
            </a:extLst>
          </p:cNvPr>
          <p:cNvSpPr>
            <a:spLocks noGrp="1"/>
          </p:cNvSpPr>
          <p:nvPr>
            <p:ph type="title"/>
          </p:nvPr>
        </p:nvSpPr>
        <p:spPr/>
        <p:txBody>
          <a:bodyPr/>
          <a:lstStyle/>
          <a:p>
            <a:r>
              <a:rPr lang="en-US" dirty="0"/>
              <a:t>The Language and Art of Electronics</a:t>
            </a:r>
          </a:p>
        </p:txBody>
      </p:sp>
      <p:sp>
        <p:nvSpPr>
          <p:cNvPr id="3" name="Content Placeholder 2">
            <a:extLst>
              <a:ext uri="{FF2B5EF4-FFF2-40B4-BE49-F238E27FC236}">
                <a16:creationId xmlns:a16="http://schemas.microsoft.com/office/drawing/2014/main" id="{D049C786-3666-9848-9F06-B7E497BE425A}"/>
              </a:ext>
            </a:extLst>
          </p:cNvPr>
          <p:cNvSpPr>
            <a:spLocks noGrp="1"/>
          </p:cNvSpPr>
          <p:nvPr>
            <p:ph idx="1"/>
          </p:nvPr>
        </p:nvSpPr>
        <p:spPr/>
        <p:txBody>
          <a:bodyPr>
            <a:normAutofit lnSpcReduction="10000"/>
          </a:bodyPr>
          <a:lstStyle/>
          <a:p>
            <a:r>
              <a:rPr lang="en-US" dirty="0"/>
              <a:t>I told you at the beginning that this would be hard … </a:t>
            </a:r>
          </a:p>
          <a:p>
            <a:r>
              <a:rPr lang="en-US" dirty="0"/>
              <a:t>We have no innate intuition or common sense about how little voltages and currents prance and dance around circuits of wires, semiconductors, dielectrics, insulators, etc. This is an entirely new world!! </a:t>
            </a:r>
          </a:p>
          <a:p>
            <a:r>
              <a:rPr lang="en-US" dirty="0"/>
              <a:t>Our predecessors struggled to understand this stuff and invented concepts, symbols, language, methods, apparatus, … to make sense of it all.</a:t>
            </a:r>
          </a:p>
          <a:p>
            <a:r>
              <a:rPr lang="en-US" dirty="0"/>
              <a:t>They figured it out – proof is the magical gadgets around us – but to understand it, you must leave your comfort zone, abandon false intuitions, replace them with analytical thinking and new models as wacky as complex numbers, phasors, … </a:t>
            </a:r>
          </a:p>
        </p:txBody>
      </p:sp>
    </p:spTree>
    <p:extLst>
      <p:ext uri="{BB962C8B-B14F-4D97-AF65-F5344CB8AC3E}">
        <p14:creationId xmlns:p14="http://schemas.microsoft.com/office/powerpoint/2010/main" val="565617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math</a:t>
            </a:r>
          </a:p>
        </p:txBody>
      </p:sp>
      <p:sp>
        <p:nvSpPr>
          <p:cNvPr id="3" name="Content Placeholder 2"/>
          <p:cNvSpPr>
            <a:spLocks noGrp="1"/>
          </p:cNvSpPr>
          <p:nvPr>
            <p:ph idx="1"/>
          </p:nvPr>
        </p:nvSpPr>
        <p:spPr>
          <a:xfrm>
            <a:off x="457200" y="1600200"/>
            <a:ext cx="3337560" cy="4525963"/>
          </a:xfrm>
        </p:spPr>
        <p:txBody>
          <a:bodyPr>
            <a:normAutofit lnSpcReduction="10000"/>
          </a:bodyPr>
          <a:lstStyle/>
          <a:p>
            <a:r>
              <a:rPr lang="en-US" dirty="0"/>
              <a:t>Op-amps can make adders and multipliers, filters, log converters, etc. </a:t>
            </a:r>
          </a:p>
          <a:p>
            <a:r>
              <a:rPr lang="en-US" dirty="0"/>
              <a:t>They do this math in real time on voltages and currents, without requiring transformations to binary representations (and associated nonlinearities and errors)</a:t>
            </a:r>
          </a:p>
          <a:p>
            <a:endParaRPr lang="en-US" dirty="0"/>
          </a:p>
        </p:txBody>
      </p:sp>
      <p:pic>
        <p:nvPicPr>
          <p:cNvPr id="5" name="Picture 4">
            <a:extLst>
              <a:ext uri="{FF2B5EF4-FFF2-40B4-BE49-F238E27FC236}">
                <a16:creationId xmlns:a16="http://schemas.microsoft.com/office/drawing/2014/main" id="{F6E0926B-607C-E447-819D-F23B52ADE05A}"/>
              </a:ext>
            </a:extLst>
          </p:cNvPr>
          <p:cNvPicPr>
            <a:picLocks noChangeAspect="1"/>
          </p:cNvPicPr>
          <p:nvPr/>
        </p:nvPicPr>
        <p:blipFill rotWithShape="1">
          <a:blip r:embed="rId2"/>
          <a:srcRect l="7647" t="7449" r="18706" b="26734"/>
          <a:stretch/>
        </p:blipFill>
        <p:spPr>
          <a:xfrm>
            <a:off x="3897592" y="1161288"/>
            <a:ext cx="4862360" cy="5623560"/>
          </a:xfrm>
          <a:prstGeom prst="rect">
            <a:avLst/>
          </a:prstGeom>
        </p:spPr>
      </p:pic>
      <p:sp>
        <p:nvSpPr>
          <p:cNvPr id="6" name="Slide Number Placeholder 5">
            <a:extLst>
              <a:ext uri="{FF2B5EF4-FFF2-40B4-BE49-F238E27FC236}">
                <a16:creationId xmlns:a16="http://schemas.microsoft.com/office/drawing/2014/main" id="{E45258CD-A619-F741-8292-9E5BE1C587E3}"/>
              </a:ext>
            </a:extLst>
          </p:cNvPr>
          <p:cNvSpPr>
            <a:spLocks noGrp="1"/>
          </p:cNvSpPr>
          <p:nvPr>
            <p:ph type="sldNum" sz="quarter" idx="12"/>
          </p:nvPr>
        </p:nvSpPr>
        <p:spPr/>
        <p:txBody>
          <a:bodyPr/>
          <a:lstStyle/>
          <a:p>
            <a:fld id="{9E937ACD-6ADF-6C40-9EA5-EE938FF512FE}" type="slidenum">
              <a:rPr lang="en-US" smtClean="0"/>
              <a:pPr/>
              <a:t>30</a:t>
            </a:fld>
            <a:endParaRPr lang="en-US"/>
          </a:p>
        </p:txBody>
      </p:sp>
    </p:spTree>
    <p:extLst>
      <p:ext uri="{BB962C8B-B14F-4D97-AF65-F5344CB8AC3E}">
        <p14:creationId xmlns:p14="http://schemas.microsoft.com/office/powerpoint/2010/main" val="1621236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ED9E-3088-9F4C-BF4F-B6F69882C042}"/>
              </a:ext>
            </a:extLst>
          </p:cNvPr>
          <p:cNvSpPr>
            <a:spLocks noGrp="1"/>
          </p:cNvSpPr>
          <p:nvPr>
            <p:ph type="title"/>
          </p:nvPr>
        </p:nvSpPr>
        <p:spPr/>
        <p:txBody>
          <a:bodyPr>
            <a:normAutofit/>
          </a:bodyPr>
          <a:lstStyle/>
          <a:p>
            <a:r>
              <a:rPr lang="en-US" dirty="0"/>
              <a:t>Microcontrollers and Microcomputers</a:t>
            </a:r>
          </a:p>
        </p:txBody>
      </p:sp>
      <p:sp>
        <p:nvSpPr>
          <p:cNvPr id="3" name="Content Placeholder 2">
            <a:extLst>
              <a:ext uri="{FF2B5EF4-FFF2-40B4-BE49-F238E27FC236}">
                <a16:creationId xmlns:a16="http://schemas.microsoft.com/office/drawing/2014/main" id="{F7607EBE-97A1-0649-944D-F710044CFF36}"/>
              </a:ext>
            </a:extLst>
          </p:cNvPr>
          <p:cNvSpPr>
            <a:spLocks noGrp="1"/>
          </p:cNvSpPr>
          <p:nvPr>
            <p:ph idx="1"/>
          </p:nvPr>
        </p:nvSpPr>
        <p:spPr>
          <a:xfrm>
            <a:off x="457200" y="1600200"/>
            <a:ext cx="8229600" cy="4953000"/>
          </a:xfrm>
        </p:spPr>
        <p:txBody>
          <a:bodyPr>
            <a:normAutofit/>
          </a:bodyPr>
          <a:lstStyle/>
          <a:p>
            <a:r>
              <a:rPr lang="en-US" dirty="0"/>
              <a:t>This much flexibility and power at such low cost will radically change our world … get ready!</a:t>
            </a:r>
          </a:p>
          <a:p>
            <a:endParaRPr lang="en-US" dirty="0"/>
          </a:p>
          <a:p>
            <a:r>
              <a:rPr lang="en-US" dirty="0" err="1"/>
              <a:t>uCs</a:t>
            </a:r>
            <a:r>
              <a:rPr lang="en-US" dirty="0"/>
              <a:t> allow you to implement complex transfer functions, interfaces, and measurements much faster than with solder and simpler components alone</a:t>
            </a:r>
          </a:p>
          <a:p>
            <a:r>
              <a:rPr lang="en-US" dirty="0"/>
              <a:t>Bootstrap the hardware and software … </a:t>
            </a:r>
          </a:p>
          <a:p>
            <a:pPr lvl="1"/>
            <a:r>
              <a:rPr lang="en-US" dirty="0"/>
              <a:t>Use the hardware and software platform to test, validate, and evolve the design and interfaces</a:t>
            </a:r>
          </a:p>
          <a:p>
            <a:pPr lvl="1"/>
            <a:r>
              <a:rPr lang="en-US" dirty="0"/>
              <a:t>Develop and practice good coding techniques </a:t>
            </a:r>
          </a:p>
          <a:p>
            <a:pPr lvl="2"/>
            <a:r>
              <a:rPr lang="en-US" dirty="0"/>
              <a:t>E.g., self-documenting code instead of comments</a:t>
            </a:r>
          </a:p>
          <a:p>
            <a:endParaRPr lang="en-US" dirty="0"/>
          </a:p>
        </p:txBody>
      </p:sp>
      <p:sp>
        <p:nvSpPr>
          <p:cNvPr id="4" name="Slide Number Placeholder 3">
            <a:extLst>
              <a:ext uri="{FF2B5EF4-FFF2-40B4-BE49-F238E27FC236}">
                <a16:creationId xmlns:a16="http://schemas.microsoft.com/office/drawing/2014/main" id="{8CBB1540-B547-4749-AF9E-CAECF2492B8F}"/>
              </a:ext>
            </a:extLst>
          </p:cNvPr>
          <p:cNvSpPr>
            <a:spLocks noGrp="1"/>
          </p:cNvSpPr>
          <p:nvPr>
            <p:ph type="sldNum" sz="quarter" idx="12"/>
          </p:nvPr>
        </p:nvSpPr>
        <p:spPr/>
        <p:txBody>
          <a:bodyPr/>
          <a:lstStyle/>
          <a:p>
            <a:fld id="{9E937ACD-6ADF-6C40-9EA5-EE938FF512FE}" type="slidenum">
              <a:rPr lang="en-US" smtClean="0"/>
              <a:pPr/>
              <a:t>31</a:t>
            </a:fld>
            <a:endParaRPr lang="en-US"/>
          </a:p>
        </p:txBody>
      </p:sp>
    </p:spTree>
    <p:extLst>
      <p:ext uri="{BB962C8B-B14F-4D97-AF65-F5344CB8AC3E}">
        <p14:creationId xmlns:p14="http://schemas.microsoft.com/office/powerpoint/2010/main" val="3562453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Transduction, Transformation, Transmission</a:t>
            </a:r>
          </a:p>
        </p:txBody>
      </p:sp>
      <p:sp>
        <p:nvSpPr>
          <p:cNvPr id="3" name="Content Placeholder 2"/>
          <p:cNvSpPr>
            <a:spLocks noGrp="1"/>
          </p:cNvSpPr>
          <p:nvPr>
            <p:ph idx="1"/>
          </p:nvPr>
        </p:nvSpPr>
        <p:spPr/>
        <p:txBody>
          <a:bodyPr/>
          <a:lstStyle/>
          <a:p>
            <a:r>
              <a:rPr lang="en-US" dirty="0"/>
              <a:t>My favorite 3 “T”s</a:t>
            </a:r>
          </a:p>
          <a:p>
            <a:r>
              <a:rPr lang="en-US" dirty="0"/>
              <a:t>We’ve seen examples of how to do these using solid state physics</a:t>
            </a:r>
          </a:p>
          <a:p>
            <a:r>
              <a:rPr lang="en-US" dirty="0"/>
              <a:t>Biology also mastered these challenges, using carbon-based substrates …</a:t>
            </a:r>
          </a:p>
          <a:p>
            <a:r>
              <a:rPr lang="en-US" dirty="0"/>
              <a:t>Biologically inspired computing I think is one of coolest fields</a:t>
            </a:r>
          </a:p>
          <a:p>
            <a:pPr marL="457200" lvl="1" indent="0">
              <a:buNone/>
            </a:pPr>
            <a:endParaRPr lang="en-US" dirty="0"/>
          </a:p>
        </p:txBody>
      </p:sp>
      <p:sp>
        <p:nvSpPr>
          <p:cNvPr id="4" name="Slide Number Placeholder 3">
            <a:extLst>
              <a:ext uri="{FF2B5EF4-FFF2-40B4-BE49-F238E27FC236}">
                <a16:creationId xmlns:a16="http://schemas.microsoft.com/office/drawing/2014/main" id="{4641C39D-369D-8747-BE8F-148ACBB4F992}"/>
              </a:ext>
            </a:extLst>
          </p:cNvPr>
          <p:cNvSpPr>
            <a:spLocks noGrp="1"/>
          </p:cNvSpPr>
          <p:nvPr>
            <p:ph type="sldNum" sz="quarter" idx="12"/>
          </p:nvPr>
        </p:nvSpPr>
        <p:spPr/>
        <p:txBody>
          <a:bodyPr/>
          <a:lstStyle/>
          <a:p>
            <a:fld id="{9E937ACD-6ADF-6C40-9EA5-EE938FF512FE}" type="slidenum">
              <a:rPr lang="en-US" smtClean="0"/>
              <a:pPr/>
              <a:t>32</a:t>
            </a:fld>
            <a:endParaRPr lang="en-US"/>
          </a:p>
        </p:txBody>
      </p:sp>
    </p:spTree>
    <p:extLst>
      <p:ext uri="{BB962C8B-B14F-4D97-AF65-F5344CB8AC3E}">
        <p14:creationId xmlns:p14="http://schemas.microsoft.com/office/powerpoint/2010/main" val="2413394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0040D8-3B96-0344-9A52-296C1DC9337B}"/>
              </a:ext>
            </a:extLst>
          </p:cNvPr>
          <p:cNvPicPr>
            <a:picLocks noChangeAspect="1"/>
          </p:cNvPicPr>
          <p:nvPr/>
        </p:nvPicPr>
        <p:blipFill>
          <a:blip r:embed="rId2"/>
          <a:stretch>
            <a:fillRect/>
          </a:stretch>
        </p:blipFill>
        <p:spPr>
          <a:xfrm>
            <a:off x="0" y="227904"/>
            <a:ext cx="9144000" cy="6677025"/>
          </a:xfrm>
          <a:prstGeom prst="rect">
            <a:avLst/>
          </a:prstGeom>
        </p:spPr>
      </p:pic>
      <p:cxnSp>
        <p:nvCxnSpPr>
          <p:cNvPr id="4" name="Straight Connector 3">
            <a:extLst>
              <a:ext uri="{FF2B5EF4-FFF2-40B4-BE49-F238E27FC236}">
                <a16:creationId xmlns:a16="http://schemas.microsoft.com/office/drawing/2014/main" id="{AB20B7CE-9937-944A-9AD1-D1247712EE75}"/>
              </a:ext>
            </a:extLst>
          </p:cNvPr>
          <p:cNvCxnSpPr/>
          <p:nvPr/>
        </p:nvCxnSpPr>
        <p:spPr>
          <a:xfrm flipV="1">
            <a:off x="1371600" y="941832"/>
            <a:ext cx="6949440" cy="484632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72570974-D417-CA43-82F1-826C2AF7D76F}"/>
              </a:ext>
            </a:extLst>
          </p:cNvPr>
          <p:cNvSpPr txBox="1"/>
          <p:nvPr/>
        </p:nvSpPr>
        <p:spPr>
          <a:xfrm>
            <a:off x="1371600" y="1143000"/>
            <a:ext cx="4516557" cy="646331"/>
          </a:xfrm>
          <a:prstGeom prst="rect">
            <a:avLst/>
          </a:prstGeom>
          <a:noFill/>
        </p:spPr>
        <p:txBody>
          <a:bodyPr wrap="none" rtlCol="0">
            <a:spAutoFit/>
          </a:bodyPr>
          <a:lstStyle/>
          <a:p>
            <a:r>
              <a:rPr lang="en-US" dirty="0"/>
              <a:t>There are more transistors on earth now than </a:t>
            </a:r>
            <a:br>
              <a:rPr lang="en-US" dirty="0"/>
            </a:br>
            <a:r>
              <a:rPr lang="en-US" dirty="0"/>
              <a:t>the number of leaves on plants</a:t>
            </a:r>
          </a:p>
        </p:txBody>
      </p:sp>
      <p:sp>
        <p:nvSpPr>
          <p:cNvPr id="6" name="Slide Number Placeholder 5">
            <a:extLst>
              <a:ext uri="{FF2B5EF4-FFF2-40B4-BE49-F238E27FC236}">
                <a16:creationId xmlns:a16="http://schemas.microsoft.com/office/drawing/2014/main" id="{1BD01DA5-2907-D144-9301-626466E28544}"/>
              </a:ext>
            </a:extLst>
          </p:cNvPr>
          <p:cNvSpPr>
            <a:spLocks noGrp="1"/>
          </p:cNvSpPr>
          <p:nvPr>
            <p:ph type="sldNum" sz="quarter" idx="12"/>
          </p:nvPr>
        </p:nvSpPr>
        <p:spPr/>
        <p:txBody>
          <a:bodyPr/>
          <a:lstStyle/>
          <a:p>
            <a:fld id="{9E937ACD-6ADF-6C40-9EA5-EE938FF512FE}" type="slidenum">
              <a:rPr lang="en-US" smtClean="0"/>
              <a:pPr/>
              <a:t>33</a:t>
            </a:fld>
            <a:endParaRPr lang="en-US"/>
          </a:p>
        </p:txBody>
      </p:sp>
      <p:sp>
        <p:nvSpPr>
          <p:cNvPr id="2" name="TextBox 1">
            <a:extLst>
              <a:ext uri="{FF2B5EF4-FFF2-40B4-BE49-F238E27FC236}">
                <a16:creationId xmlns:a16="http://schemas.microsoft.com/office/drawing/2014/main" id="{4AFADF4C-6A4C-4E48-8431-0D29E626E734}"/>
              </a:ext>
            </a:extLst>
          </p:cNvPr>
          <p:cNvSpPr txBox="1"/>
          <p:nvPr/>
        </p:nvSpPr>
        <p:spPr>
          <a:xfrm>
            <a:off x="6891240" y="875087"/>
            <a:ext cx="1255472" cy="646331"/>
          </a:xfrm>
          <a:prstGeom prst="rect">
            <a:avLst/>
          </a:prstGeom>
          <a:noFill/>
        </p:spPr>
        <p:txBody>
          <a:bodyPr wrap="none" rtlCol="0">
            <a:spAutoFit/>
          </a:bodyPr>
          <a:lstStyle/>
          <a:p>
            <a:r>
              <a:rPr lang="en-US" dirty="0">
                <a:solidFill>
                  <a:srgbClr val="FF0000"/>
                </a:solidFill>
              </a:rPr>
              <a:t>Apple M1   </a:t>
            </a:r>
          </a:p>
          <a:p>
            <a:pPr algn="r"/>
            <a:r>
              <a:rPr lang="en-US" dirty="0">
                <a:solidFill>
                  <a:srgbClr val="FF0000"/>
                </a:solidFill>
              </a:rPr>
              <a:t>    *</a:t>
            </a:r>
          </a:p>
        </p:txBody>
      </p:sp>
      <p:sp>
        <p:nvSpPr>
          <p:cNvPr id="12" name="TextBox 11">
            <a:extLst>
              <a:ext uri="{FF2B5EF4-FFF2-40B4-BE49-F238E27FC236}">
                <a16:creationId xmlns:a16="http://schemas.microsoft.com/office/drawing/2014/main" id="{6169EC71-2AE1-3A45-8C09-454DD1442672}"/>
              </a:ext>
            </a:extLst>
          </p:cNvPr>
          <p:cNvSpPr txBox="1"/>
          <p:nvPr/>
        </p:nvSpPr>
        <p:spPr>
          <a:xfrm>
            <a:off x="7435526" y="-3027"/>
            <a:ext cx="1613006" cy="646331"/>
          </a:xfrm>
          <a:prstGeom prst="rect">
            <a:avLst/>
          </a:prstGeom>
          <a:noFill/>
        </p:spPr>
        <p:txBody>
          <a:bodyPr wrap="none" rtlCol="0">
            <a:spAutoFit/>
          </a:bodyPr>
          <a:lstStyle/>
          <a:p>
            <a:r>
              <a:rPr lang="en-US" dirty="0">
                <a:solidFill>
                  <a:srgbClr val="FF0000"/>
                </a:solidFill>
              </a:rPr>
              <a:t>Apple M1 Ultra</a:t>
            </a:r>
          </a:p>
          <a:p>
            <a:pPr algn="ctr"/>
            <a:r>
              <a:rPr lang="en-US" dirty="0">
                <a:solidFill>
                  <a:srgbClr val="FF0000"/>
                </a:solidFill>
              </a:rPr>
              <a:t>           *</a:t>
            </a:r>
          </a:p>
        </p:txBody>
      </p:sp>
    </p:spTree>
    <p:extLst>
      <p:ext uri="{BB962C8B-B14F-4D97-AF65-F5344CB8AC3E}">
        <p14:creationId xmlns:p14="http://schemas.microsoft.com/office/powerpoint/2010/main" val="2236226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 y="1381542"/>
            <a:ext cx="8153400" cy="5377775"/>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US" dirty="0"/>
              <a:t>Transistor dimension evolution</a:t>
            </a:r>
          </a:p>
        </p:txBody>
      </p:sp>
      <p:pic>
        <p:nvPicPr>
          <p:cNvPr id="2" name="Picture 1">
            <a:extLst>
              <a:ext uri="{FF2B5EF4-FFF2-40B4-BE49-F238E27FC236}">
                <a16:creationId xmlns:a16="http://schemas.microsoft.com/office/drawing/2014/main" id="{888EE987-80FD-9141-BE97-1A5145425D68}"/>
              </a:ext>
            </a:extLst>
          </p:cNvPr>
          <p:cNvPicPr>
            <a:picLocks noChangeAspect="1"/>
          </p:cNvPicPr>
          <p:nvPr/>
        </p:nvPicPr>
        <p:blipFill>
          <a:blip r:embed="rId3"/>
          <a:stretch>
            <a:fillRect/>
          </a:stretch>
        </p:blipFill>
        <p:spPr>
          <a:xfrm>
            <a:off x="72413" y="1517729"/>
            <a:ext cx="8999174" cy="5105400"/>
          </a:xfrm>
          <a:prstGeom prst="rect">
            <a:avLst/>
          </a:prstGeom>
        </p:spPr>
      </p:pic>
      <p:sp>
        <p:nvSpPr>
          <p:cNvPr id="4" name="Slide Number Placeholder 3">
            <a:extLst>
              <a:ext uri="{FF2B5EF4-FFF2-40B4-BE49-F238E27FC236}">
                <a16:creationId xmlns:a16="http://schemas.microsoft.com/office/drawing/2014/main" id="{6E7FEEB2-690E-3E4C-900A-F1D945828097}"/>
              </a:ext>
            </a:extLst>
          </p:cNvPr>
          <p:cNvSpPr>
            <a:spLocks noGrp="1"/>
          </p:cNvSpPr>
          <p:nvPr>
            <p:ph type="sldNum" sz="quarter" idx="12"/>
          </p:nvPr>
        </p:nvSpPr>
        <p:spPr/>
        <p:txBody>
          <a:bodyPr/>
          <a:lstStyle/>
          <a:p>
            <a:fld id="{9E937ACD-6ADF-6C40-9EA5-EE938FF512FE}" type="slidenum">
              <a:rPr lang="en-US" smtClean="0"/>
              <a:pPr/>
              <a:t>34</a:t>
            </a:fld>
            <a:endParaRPr lang="en-US"/>
          </a:p>
        </p:txBody>
      </p:sp>
      <p:sp>
        <p:nvSpPr>
          <p:cNvPr id="6" name="TextBox 5">
            <a:extLst>
              <a:ext uri="{FF2B5EF4-FFF2-40B4-BE49-F238E27FC236}">
                <a16:creationId xmlns:a16="http://schemas.microsoft.com/office/drawing/2014/main" id="{3483EE9E-F7AB-A04E-A6A2-6D4EFF6503A4}"/>
              </a:ext>
            </a:extLst>
          </p:cNvPr>
          <p:cNvSpPr txBox="1"/>
          <p:nvPr/>
        </p:nvSpPr>
        <p:spPr>
          <a:xfrm>
            <a:off x="7809318" y="1553825"/>
            <a:ext cx="1096775" cy="1200329"/>
          </a:xfrm>
          <a:prstGeom prst="rect">
            <a:avLst/>
          </a:prstGeom>
          <a:noFill/>
        </p:spPr>
        <p:txBody>
          <a:bodyPr wrap="none" rtlCol="0">
            <a:spAutoFit/>
          </a:bodyPr>
          <a:lstStyle/>
          <a:p>
            <a:pPr algn="r"/>
            <a:r>
              <a:rPr lang="en-US" dirty="0">
                <a:solidFill>
                  <a:srgbClr val="FF0000"/>
                </a:solidFill>
              </a:rPr>
              <a:t>5nm</a:t>
            </a:r>
          </a:p>
          <a:p>
            <a:pPr algn="r"/>
            <a:r>
              <a:rPr lang="en-US" dirty="0">
                <a:solidFill>
                  <a:srgbClr val="FF0000"/>
                </a:solidFill>
              </a:rPr>
              <a:t>O</a:t>
            </a:r>
          </a:p>
          <a:p>
            <a:pPr algn="r"/>
            <a:r>
              <a:rPr lang="en-US" dirty="0">
                <a:solidFill>
                  <a:srgbClr val="FF0000"/>
                </a:solidFill>
              </a:rPr>
              <a:t>Apple M1</a:t>
            </a:r>
          </a:p>
          <a:p>
            <a:pPr algn="r"/>
            <a:r>
              <a:rPr lang="en-US" dirty="0">
                <a:solidFill>
                  <a:srgbClr val="FF0000"/>
                </a:solidFill>
              </a:rPr>
              <a:t>~130</a:t>
            </a:r>
          </a:p>
        </p:txBody>
      </p:sp>
      <p:cxnSp>
        <p:nvCxnSpPr>
          <p:cNvPr id="8" name="Straight Connector 7">
            <a:extLst>
              <a:ext uri="{FF2B5EF4-FFF2-40B4-BE49-F238E27FC236}">
                <a16:creationId xmlns:a16="http://schemas.microsoft.com/office/drawing/2014/main" id="{6443AEA1-AEA2-0947-A111-85CCE5EF92A0}"/>
              </a:ext>
            </a:extLst>
          </p:cNvPr>
          <p:cNvCxnSpPr/>
          <p:nvPr/>
        </p:nvCxnSpPr>
        <p:spPr>
          <a:xfrm flipV="1">
            <a:off x="7347005" y="2027583"/>
            <a:ext cx="1339795" cy="21468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205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235422"/>
            <a:ext cx="8991600" cy="6653302"/>
          </a:xfrm>
          <a:prstGeom prst="rect">
            <a:avLst/>
          </a:prstGeom>
        </p:spPr>
      </p:pic>
      <p:sp>
        <p:nvSpPr>
          <p:cNvPr id="2" name="Title 1"/>
          <p:cNvSpPr>
            <a:spLocks noGrp="1"/>
          </p:cNvSpPr>
          <p:nvPr>
            <p:ph type="title"/>
          </p:nvPr>
        </p:nvSpPr>
        <p:spPr>
          <a:xfrm>
            <a:off x="457200" y="-76200"/>
            <a:ext cx="8229600" cy="1143000"/>
          </a:xfrm>
        </p:spPr>
        <p:txBody>
          <a:bodyPr/>
          <a:lstStyle/>
          <a:p>
            <a:r>
              <a:rPr lang="en-US" dirty="0"/>
              <a:t>Diminishing returns</a:t>
            </a:r>
          </a:p>
        </p:txBody>
      </p:sp>
      <p:cxnSp>
        <p:nvCxnSpPr>
          <p:cNvPr id="5" name="Straight Arrow Connector 4">
            <a:extLst>
              <a:ext uri="{FF2B5EF4-FFF2-40B4-BE49-F238E27FC236}">
                <a16:creationId xmlns:a16="http://schemas.microsoft.com/office/drawing/2014/main" id="{290934EC-935A-A54E-8CC4-72F3533BE285}"/>
              </a:ext>
            </a:extLst>
          </p:cNvPr>
          <p:cNvCxnSpPr>
            <a:cxnSpLocks/>
          </p:cNvCxnSpPr>
          <p:nvPr/>
        </p:nvCxnSpPr>
        <p:spPr>
          <a:xfrm>
            <a:off x="7010400" y="5943600"/>
            <a:ext cx="114300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65C7FEA2-395E-3745-8776-4B14DAFFF56E}"/>
              </a:ext>
            </a:extLst>
          </p:cNvPr>
          <p:cNvSpPr>
            <a:spLocks noGrp="1"/>
          </p:cNvSpPr>
          <p:nvPr>
            <p:ph type="sldNum" sz="quarter" idx="12"/>
          </p:nvPr>
        </p:nvSpPr>
        <p:spPr/>
        <p:txBody>
          <a:bodyPr/>
          <a:lstStyle/>
          <a:p>
            <a:fld id="{9E937ACD-6ADF-6C40-9EA5-EE938FF512FE}" type="slidenum">
              <a:rPr lang="en-US" smtClean="0"/>
              <a:pPr/>
              <a:t>35</a:t>
            </a:fld>
            <a:endParaRPr lang="en-US"/>
          </a:p>
        </p:txBody>
      </p:sp>
    </p:spTree>
    <p:extLst>
      <p:ext uri="{BB962C8B-B14F-4D97-AF65-F5344CB8AC3E}">
        <p14:creationId xmlns:p14="http://schemas.microsoft.com/office/powerpoint/2010/main" val="4144617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FC33-7F61-EF4B-A593-ADBF36B116E7}"/>
              </a:ext>
            </a:extLst>
          </p:cNvPr>
          <p:cNvSpPr>
            <a:spLocks noGrp="1"/>
          </p:cNvSpPr>
          <p:nvPr>
            <p:ph type="title"/>
          </p:nvPr>
        </p:nvSpPr>
        <p:spPr/>
        <p:txBody>
          <a:bodyPr/>
          <a:lstStyle/>
          <a:p>
            <a:r>
              <a:rPr lang="en-US" dirty="0"/>
              <a:t>What’s the future of Moore’s Law?</a:t>
            </a:r>
          </a:p>
        </p:txBody>
      </p:sp>
      <p:sp>
        <p:nvSpPr>
          <p:cNvPr id="3" name="Content Placeholder 2">
            <a:extLst>
              <a:ext uri="{FF2B5EF4-FFF2-40B4-BE49-F238E27FC236}">
                <a16:creationId xmlns:a16="http://schemas.microsoft.com/office/drawing/2014/main" id="{B3EB2D7C-81D0-3A4A-A1A2-909EC997CB38}"/>
              </a:ext>
            </a:extLst>
          </p:cNvPr>
          <p:cNvSpPr>
            <a:spLocks noGrp="1"/>
          </p:cNvSpPr>
          <p:nvPr>
            <p:ph idx="1"/>
          </p:nvPr>
        </p:nvSpPr>
        <p:spPr/>
        <p:txBody>
          <a:bodyPr/>
          <a:lstStyle/>
          <a:p>
            <a:r>
              <a:rPr lang="en-US" dirty="0"/>
              <a:t>Not good … </a:t>
            </a:r>
          </a:p>
          <a:p>
            <a:pPr lvl="1"/>
            <a:r>
              <a:rPr lang="en-US" dirty="0"/>
              <a:t>Exponential growth eventually must flatten out in a finite world </a:t>
            </a:r>
          </a:p>
          <a:p>
            <a:pPr lvl="2"/>
            <a:r>
              <a:rPr lang="en-US" dirty="0"/>
              <a:t>Whether the boundary is atomic dimensions for transistors</a:t>
            </a:r>
          </a:p>
          <a:p>
            <a:pPr lvl="2"/>
            <a:r>
              <a:rPr lang="en-US" dirty="0"/>
              <a:t>“Peak oil” for fossil fuels (increasing cost of extraction)</a:t>
            </a:r>
          </a:p>
          <a:p>
            <a:pPr lvl="2"/>
            <a:r>
              <a:rPr lang="en-US" dirty="0"/>
              <a:t>Peak population for humans (depletion of ecosystem)</a:t>
            </a:r>
          </a:p>
          <a:p>
            <a:pPr lvl="2"/>
            <a:r>
              <a:rPr lang="en-US" dirty="0"/>
              <a:t>Crashes in capitalist (and other) economic systems </a:t>
            </a:r>
          </a:p>
          <a:p>
            <a:pPr lvl="1"/>
            <a:r>
              <a:rPr lang="en-US" dirty="0"/>
              <a:t>Technological advances can defer the catastrophe …</a:t>
            </a:r>
          </a:p>
          <a:p>
            <a:pPr lvl="1"/>
            <a:r>
              <a:rPr lang="en-US" dirty="0"/>
              <a:t>New paradigms can change the dynamics …</a:t>
            </a:r>
          </a:p>
          <a:p>
            <a:pPr lvl="1"/>
            <a:r>
              <a:rPr lang="en-US" dirty="0"/>
              <a:t>But </a:t>
            </a:r>
            <a:r>
              <a:rPr lang="en-US" i="1" dirty="0"/>
              <a:t>eventually</a:t>
            </a:r>
            <a:r>
              <a:rPr lang="en-US" dirty="0"/>
              <a:t> natural law will stop growth</a:t>
            </a:r>
          </a:p>
          <a:p>
            <a:r>
              <a:rPr lang="en-US" dirty="0"/>
              <a:t>Not just in electronics, we have reason to expect our future won’t be like the past … </a:t>
            </a:r>
          </a:p>
          <a:p>
            <a:pPr lvl="1"/>
            <a:r>
              <a:rPr lang="en-US" dirty="0"/>
              <a:t>We just don’t know when and how that change will occur …</a:t>
            </a:r>
          </a:p>
        </p:txBody>
      </p:sp>
      <p:sp>
        <p:nvSpPr>
          <p:cNvPr id="4" name="Slide Number Placeholder 3">
            <a:extLst>
              <a:ext uri="{FF2B5EF4-FFF2-40B4-BE49-F238E27FC236}">
                <a16:creationId xmlns:a16="http://schemas.microsoft.com/office/drawing/2014/main" id="{F315FFC7-8DAF-D242-9A0D-D365199A73FF}"/>
              </a:ext>
            </a:extLst>
          </p:cNvPr>
          <p:cNvSpPr>
            <a:spLocks noGrp="1"/>
          </p:cNvSpPr>
          <p:nvPr>
            <p:ph type="sldNum" sz="quarter" idx="12"/>
          </p:nvPr>
        </p:nvSpPr>
        <p:spPr/>
        <p:txBody>
          <a:bodyPr/>
          <a:lstStyle/>
          <a:p>
            <a:fld id="{9E937ACD-6ADF-6C40-9EA5-EE938FF512FE}" type="slidenum">
              <a:rPr lang="en-US" smtClean="0"/>
              <a:pPr/>
              <a:t>36</a:t>
            </a:fld>
            <a:endParaRPr lang="en-US"/>
          </a:p>
        </p:txBody>
      </p:sp>
    </p:spTree>
    <p:extLst>
      <p:ext uri="{BB962C8B-B14F-4D97-AF65-F5344CB8AC3E}">
        <p14:creationId xmlns:p14="http://schemas.microsoft.com/office/powerpoint/2010/main" val="620997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F192-BEA1-654C-AE54-09088A482CFF}"/>
              </a:ext>
            </a:extLst>
          </p:cNvPr>
          <p:cNvSpPr>
            <a:spLocks noGrp="1"/>
          </p:cNvSpPr>
          <p:nvPr>
            <p:ph type="title"/>
          </p:nvPr>
        </p:nvSpPr>
        <p:spPr/>
        <p:txBody>
          <a:bodyPr/>
          <a:lstStyle/>
          <a:p>
            <a:r>
              <a:rPr lang="en-US" dirty="0"/>
              <a:t>Pace of Change</a:t>
            </a:r>
          </a:p>
        </p:txBody>
      </p:sp>
      <p:sp>
        <p:nvSpPr>
          <p:cNvPr id="3" name="Content Placeholder 2">
            <a:extLst>
              <a:ext uri="{FF2B5EF4-FFF2-40B4-BE49-F238E27FC236}">
                <a16:creationId xmlns:a16="http://schemas.microsoft.com/office/drawing/2014/main" id="{379A91CD-4CCB-CD4B-93FB-51C1AF405BC7}"/>
              </a:ext>
            </a:extLst>
          </p:cNvPr>
          <p:cNvSpPr>
            <a:spLocks noGrp="1"/>
          </p:cNvSpPr>
          <p:nvPr>
            <p:ph idx="1"/>
          </p:nvPr>
        </p:nvSpPr>
        <p:spPr>
          <a:xfrm>
            <a:off x="194276" y="1295400"/>
            <a:ext cx="6281351" cy="5179541"/>
          </a:xfrm>
        </p:spPr>
        <p:txBody>
          <a:bodyPr>
            <a:normAutofit fontScale="92500" lnSpcReduction="20000"/>
          </a:bodyPr>
          <a:lstStyle/>
          <a:p>
            <a:r>
              <a:rPr lang="en-US" dirty="0"/>
              <a:t>The rate at which our world is changing is unprecedented</a:t>
            </a:r>
          </a:p>
          <a:p>
            <a:r>
              <a:rPr lang="en-US" dirty="0"/>
              <a:t>Education can’t prepare you for future jobs when nobody knows what those jobs will entail</a:t>
            </a:r>
          </a:p>
          <a:p>
            <a:pPr lvl="1"/>
            <a:r>
              <a:rPr lang="en-US" dirty="0"/>
              <a:t>How many carpenters, plumbers, typists, mechanics, nurses, … will exist, and what technologies will they rely on? </a:t>
            </a:r>
          </a:p>
          <a:p>
            <a:pPr lvl="1"/>
            <a:r>
              <a:rPr lang="en-US" dirty="0"/>
              <a:t>Automation has radically transformed manufacturing; it appears poised to transform transportation and many information processing jobs</a:t>
            </a:r>
          </a:p>
          <a:p>
            <a:r>
              <a:rPr lang="en-US" dirty="0"/>
              <a:t>The best preparation for the uncertain future is developing a strong ability to learn new skills and continually </a:t>
            </a:r>
            <a:r>
              <a:rPr lang="en-US" i="1" dirty="0"/>
              <a:t>recreate</a:t>
            </a:r>
            <a:r>
              <a:rPr lang="en-US" dirty="0"/>
              <a:t> yourself</a:t>
            </a:r>
          </a:p>
          <a:p>
            <a:pPr lvl="1"/>
            <a:r>
              <a:rPr lang="en-US" dirty="0"/>
              <a:t>Stay sharp and nimble</a:t>
            </a:r>
          </a:p>
          <a:p>
            <a:pPr lvl="1"/>
            <a:r>
              <a:rPr lang="en-US" dirty="0"/>
              <a:t>Don’t overspecialize (too soon)</a:t>
            </a:r>
          </a:p>
          <a:p>
            <a:pPr lvl="1"/>
            <a:r>
              <a:rPr lang="en-US" dirty="0">
                <a:hlinkClick r:id="rId2"/>
              </a:rPr>
              <a:t>https://www.ted.com/talks/sir_ken_robinson_bring_on_the_revolution</a:t>
            </a:r>
            <a:r>
              <a:rPr lang="en-US" dirty="0"/>
              <a:t> </a:t>
            </a:r>
          </a:p>
          <a:p>
            <a:pPr lvl="1"/>
            <a:endParaRPr lang="en-US" dirty="0"/>
          </a:p>
        </p:txBody>
      </p:sp>
      <p:pic>
        <p:nvPicPr>
          <p:cNvPr id="4" name="Picture 3">
            <a:extLst>
              <a:ext uri="{FF2B5EF4-FFF2-40B4-BE49-F238E27FC236}">
                <a16:creationId xmlns:a16="http://schemas.microsoft.com/office/drawing/2014/main" id="{645173DB-4EF7-0245-994A-A3BAE0B4D21A}"/>
              </a:ext>
            </a:extLst>
          </p:cNvPr>
          <p:cNvPicPr>
            <a:picLocks noChangeAspect="1"/>
          </p:cNvPicPr>
          <p:nvPr/>
        </p:nvPicPr>
        <p:blipFill>
          <a:blip r:embed="rId3"/>
          <a:stretch>
            <a:fillRect/>
          </a:stretch>
        </p:blipFill>
        <p:spPr>
          <a:xfrm>
            <a:off x="6974016" y="396081"/>
            <a:ext cx="2082800" cy="3162300"/>
          </a:xfrm>
          <a:prstGeom prst="rect">
            <a:avLst/>
          </a:prstGeom>
        </p:spPr>
      </p:pic>
      <p:pic>
        <p:nvPicPr>
          <p:cNvPr id="5" name="Picture 4">
            <a:extLst>
              <a:ext uri="{FF2B5EF4-FFF2-40B4-BE49-F238E27FC236}">
                <a16:creationId xmlns:a16="http://schemas.microsoft.com/office/drawing/2014/main" id="{6283B497-75A6-B643-AAB8-3F72738A5903}"/>
              </a:ext>
            </a:extLst>
          </p:cNvPr>
          <p:cNvPicPr>
            <a:picLocks noChangeAspect="1"/>
          </p:cNvPicPr>
          <p:nvPr/>
        </p:nvPicPr>
        <p:blipFill>
          <a:blip r:embed="rId4"/>
          <a:stretch>
            <a:fillRect/>
          </a:stretch>
        </p:blipFill>
        <p:spPr>
          <a:xfrm>
            <a:off x="6981811" y="3608173"/>
            <a:ext cx="2075005" cy="3112507"/>
          </a:xfrm>
          <a:prstGeom prst="rect">
            <a:avLst/>
          </a:prstGeom>
        </p:spPr>
      </p:pic>
      <p:sp>
        <p:nvSpPr>
          <p:cNvPr id="6" name="Slide Number Placeholder 5">
            <a:extLst>
              <a:ext uri="{FF2B5EF4-FFF2-40B4-BE49-F238E27FC236}">
                <a16:creationId xmlns:a16="http://schemas.microsoft.com/office/drawing/2014/main" id="{29917FA5-703B-254F-8050-E2262F585964}"/>
              </a:ext>
            </a:extLst>
          </p:cNvPr>
          <p:cNvSpPr>
            <a:spLocks noGrp="1"/>
          </p:cNvSpPr>
          <p:nvPr>
            <p:ph type="sldNum" sz="quarter" idx="12"/>
          </p:nvPr>
        </p:nvSpPr>
        <p:spPr/>
        <p:txBody>
          <a:bodyPr/>
          <a:lstStyle/>
          <a:p>
            <a:fld id="{9E937ACD-6ADF-6C40-9EA5-EE938FF512FE}" type="slidenum">
              <a:rPr lang="en-US" smtClean="0"/>
              <a:pPr/>
              <a:t>37</a:t>
            </a:fld>
            <a:endParaRPr lang="en-US"/>
          </a:p>
        </p:txBody>
      </p:sp>
    </p:spTree>
    <p:extLst>
      <p:ext uri="{BB962C8B-B14F-4D97-AF65-F5344CB8AC3E}">
        <p14:creationId xmlns:p14="http://schemas.microsoft.com/office/powerpoint/2010/main" val="2728223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F192-BEA1-654C-AE54-09088A482CFF}"/>
              </a:ext>
            </a:extLst>
          </p:cNvPr>
          <p:cNvSpPr>
            <a:spLocks noGrp="1"/>
          </p:cNvSpPr>
          <p:nvPr>
            <p:ph type="title"/>
          </p:nvPr>
        </p:nvSpPr>
        <p:spPr/>
        <p:txBody>
          <a:bodyPr/>
          <a:lstStyle/>
          <a:p>
            <a:r>
              <a:rPr lang="en-US" dirty="0"/>
              <a:t>Pace of Change</a:t>
            </a:r>
          </a:p>
        </p:txBody>
      </p:sp>
      <p:sp>
        <p:nvSpPr>
          <p:cNvPr id="3" name="Content Placeholder 2">
            <a:extLst>
              <a:ext uri="{FF2B5EF4-FFF2-40B4-BE49-F238E27FC236}">
                <a16:creationId xmlns:a16="http://schemas.microsoft.com/office/drawing/2014/main" id="{379A91CD-4CCB-CD4B-93FB-51C1AF405BC7}"/>
              </a:ext>
            </a:extLst>
          </p:cNvPr>
          <p:cNvSpPr>
            <a:spLocks noGrp="1"/>
          </p:cNvSpPr>
          <p:nvPr>
            <p:ph idx="1"/>
          </p:nvPr>
        </p:nvSpPr>
        <p:spPr>
          <a:xfrm>
            <a:off x="194276" y="1295400"/>
            <a:ext cx="8430740" cy="5179541"/>
          </a:xfrm>
        </p:spPr>
        <p:txBody>
          <a:bodyPr>
            <a:normAutofit/>
          </a:bodyPr>
          <a:lstStyle/>
          <a:p>
            <a:r>
              <a:rPr lang="en-US" dirty="0"/>
              <a:t>“The dogmas of the quiet past are inadequate to the stormy present. The occasion is piled high with difficulty, and we must rise with the occasion. As our case is new, so we must think anew and act anew. We must disenthrall ourselves, and then we shall save our country.”</a:t>
            </a:r>
          </a:p>
          <a:p>
            <a:pPr marL="0" indent="0">
              <a:buNone/>
            </a:pPr>
            <a:r>
              <a:rPr lang="en-US" dirty="0"/>
              <a:t>			 – Abraham Lincoln to Congress 1862</a:t>
            </a:r>
          </a:p>
          <a:p>
            <a:pPr marL="1371600" lvl="3" indent="0">
              <a:buNone/>
            </a:pPr>
            <a:r>
              <a:rPr lang="en-US" dirty="0"/>
              <a:t>	(Civil War was 1861 to 1865)</a:t>
            </a:r>
          </a:p>
        </p:txBody>
      </p:sp>
      <p:sp>
        <p:nvSpPr>
          <p:cNvPr id="6" name="Slide Number Placeholder 5">
            <a:extLst>
              <a:ext uri="{FF2B5EF4-FFF2-40B4-BE49-F238E27FC236}">
                <a16:creationId xmlns:a16="http://schemas.microsoft.com/office/drawing/2014/main" id="{961AD033-040F-3C4D-8AB3-784565E9D990}"/>
              </a:ext>
            </a:extLst>
          </p:cNvPr>
          <p:cNvSpPr>
            <a:spLocks noGrp="1"/>
          </p:cNvSpPr>
          <p:nvPr>
            <p:ph type="sldNum" sz="quarter" idx="12"/>
          </p:nvPr>
        </p:nvSpPr>
        <p:spPr/>
        <p:txBody>
          <a:bodyPr/>
          <a:lstStyle/>
          <a:p>
            <a:fld id="{9E937ACD-6ADF-6C40-9EA5-EE938FF512FE}" type="slidenum">
              <a:rPr lang="en-US" smtClean="0"/>
              <a:pPr/>
              <a:t>38</a:t>
            </a:fld>
            <a:endParaRPr lang="en-US"/>
          </a:p>
        </p:txBody>
      </p:sp>
    </p:spTree>
    <p:extLst>
      <p:ext uri="{BB962C8B-B14F-4D97-AF65-F5344CB8AC3E}">
        <p14:creationId xmlns:p14="http://schemas.microsoft.com/office/powerpoint/2010/main" val="3043394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258BF-4ED5-0A48-A843-0BB1ECABE92A}"/>
              </a:ext>
            </a:extLst>
          </p:cNvPr>
          <p:cNvSpPr>
            <a:spLocks noGrp="1"/>
          </p:cNvSpPr>
          <p:nvPr>
            <p:ph type="title"/>
          </p:nvPr>
        </p:nvSpPr>
        <p:spPr>
          <a:xfrm>
            <a:off x="160636" y="274638"/>
            <a:ext cx="8229600" cy="1143000"/>
          </a:xfrm>
        </p:spPr>
        <p:txBody>
          <a:bodyPr/>
          <a:lstStyle/>
          <a:p>
            <a:r>
              <a:rPr lang="en-US" dirty="0"/>
              <a:t>Lessons from Electronics</a:t>
            </a:r>
          </a:p>
        </p:txBody>
      </p:sp>
      <p:sp>
        <p:nvSpPr>
          <p:cNvPr id="3" name="Content Placeholder 2">
            <a:extLst>
              <a:ext uri="{FF2B5EF4-FFF2-40B4-BE49-F238E27FC236}">
                <a16:creationId xmlns:a16="http://schemas.microsoft.com/office/drawing/2014/main" id="{117BC60C-796E-B44C-9A07-350F3D694D6C}"/>
              </a:ext>
            </a:extLst>
          </p:cNvPr>
          <p:cNvSpPr>
            <a:spLocks noGrp="1"/>
          </p:cNvSpPr>
          <p:nvPr>
            <p:ph idx="1"/>
          </p:nvPr>
        </p:nvSpPr>
        <p:spPr>
          <a:xfrm>
            <a:off x="457200" y="1600200"/>
            <a:ext cx="6083643" cy="5233085"/>
          </a:xfrm>
        </p:spPr>
        <p:txBody>
          <a:bodyPr>
            <a:normAutofit fontScale="85000" lnSpcReduction="20000"/>
          </a:bodyPr>
          <a:lstStyle/>
          <a:p>
            <a:r>
              <a:rPr lang="en-US" dirty="0"/>
              <a:t>Robust complex systems can be built, bootstrapped, by isolating, testing, and validating components</a:t>
            </a:r>
          </a:p>
          <a:p>
            <a:r>
              <a:rPr lang="en-US" dirty="0"/>
              <a:t>Trust nothing without validation</a:t>
            </a:r>
          </a:p>
          <a:p>
            <a:pPr lvl="1"/>
            <a:r>
              <a:rPr lang="en-US" dirty="0"/>
              <a:t>Build systems to facilitate troubleshooting and debugging, “plan for failure”</a:t>
            </a:r>
          </a:p>
          <a:p>
            <a:r>
              <a:rPr lang="en-US" dirty="0"/>
              <a:t>Be guided by empiricism, by experimental results, and models that co-evolve to explain empirical data</a:t>
            </a:r>
          </a:p>
          <a:p>
            <a:r>
              <a:rPr lang="en-US" dirty="0"/>
              <a:t>Constantly adapt … you’re never “there”, always learning and growing and changing …</a:t>
            </a:r>
          </a:p>
          <a:p>
            <a:r>
              <a:rPr lang="en-US" dirty="0"/>
              <a:t>Physics is hard: “The job of science is to look beyond our intuitions and find out by any means possible what’s really going on, and to give up old ways of thinking when the evidence requires it”</a:t>
            </a:r>
          </a:p>
          <a:p>
            <a:endParaRPr lang="en-US" dirty="0"/>
          </a:p>
          <a:p>
            <a:r>
              <a:rPr lang="en-US" dirty="0"/>
              <a:t>Learn where to find answers – parsing datasheets, Wikipedia, google, </a:t>
            </a:r>
            <a:r>
              <a:rPr lang="en-US" dirty="0" err="1"/>
              <a:t>Arduino.cc</a:t>
            </a:r>
            <a:r>
              <a:rPr lang="en-US" dirty="0"/>
              <a:t>, … </a:t>
            </a:r>
          </a:p>
          <a:p>
            <a:endParaRPr lang="en-US" dirty="0"/>
          </a:p>
          <a:p>
            <a:r>
              <a:rPr lang="en-US" dirty="0"/>
              <a:t>May </a:t>
            </a:r>
            <a:r>
              <a:rPr lang="en-US"/>
              <a:t>the Electromagnetic </a:t>
            </a:r>
            <a:r>
              <a:rPr lang="en-US" dirty="0"/>
              <a:t>Force be with you … </a:t>
            </a:r>
          </a:p>
        </p:txBody>
      </p:sp>
      <p:pic>
        <p:nvPicPr>
          <p:cNvPr id="4" name="Picture 3">
            <a:extLst>
              <a:ext uri="{FF2B5EF4-FFF2-40B4-BE49-F238E27FC236}">
                <a16:creationId xmlns:a16="http://schemas.microsoft.com/office/drawing/2014/main" id="{2B673C4D-E67B-244A-9905-9FC1820B0916}"/>
              </a:ext>
            </a:extLst>
          </p:cNvPr>
          <p:cNvPicPr>
            <a:picLocks noChangeAspect="1"/>
          </p:cNvPicPr>
          <p:nvPr/>
        </p:nvPicPr>
        <p:blipFill>
          <a:blip r:embed="rId3"/>
          <a:stretch>
            <a:fillRect/>
          </a:stretch>
        </p:blipFill>
        <p:spPr>
          <a:xfrm>
            <a:off x="6726661" y="793404"/>
            <a:ext cx="2336848" cy="3046467"/>
          </a:xfrm>
          <a:prstGeom prst="rect">
            <a:avLst/>
          </a:prstGeom>
        </p:spPr>
      </p:pic>
      <p:pic>
        <p:nvPicPr>
          <p:cNvPr id="5" name="Picture 4">
            <a:extLst>
              <a:ext uri="{FF2B5EF4-FFF2-40B4-BE49-F238E27FC236}">
                <a16:creationId xmlns:a16="http://schemas.microsoft.com/office/drawing/2014/main" id="{329E5CE6-3978-3C45-BE6F-4C28371042F2}"/>
              </a:ext>
            </a:extLst>
          </p:cNvPr>
          <p:cNvPicPr>
            <a:picLocks noChangeAspect="1"/>
          </p:cNvPicPr>
          <p:nvPr/>
        </p:nvPicPr>
        <p:blipFill>
          <a:blip r:embed="rId4"/>
          <a:stretch>
            <a:fillRect/>
          </a:stretch>
        </p:blipFill>
        <p:spPr>
          <a:xfrm>
            <a:off x="6726661" y="3888258"/>
            <a:ext cx="2379582" cy="2945027"/>
          </a:xfrm>
          <a:prstGeom prst="rect">
            <a:avLst/>
          </a:prstGeom>
        </p:spPr>
      </p:pic>
      <p:sp>
        <p:nvSpPr>
          <p:cNvPr id="6" name="Slide Number Placeholder 5">
            <a:extLst>
              <a:ext uri="{FF2B5EF4-FFF2-40B4-BE49-F238E27FC236}">
                <a16:creationId xmlns:a16="http://schemas.microsoft.com/office/drawing/2014/main" id="{D9DF6028-9129-D342-A148-6CB632BD881C}"/>
              </a:ext>
            </a:extLst>
          </p:cNvPr>
          <p:cNvSpPr>
            <a:spLocks noGrp="1"/>
          </p:cNvSpPr>
          <p:nvPr>
            <p:ph type="sldNum" sz="quarter" idx="12"/>
          </p:nvPr>
        </p:nvSpPr>
        <p:spPr/>
        <p:txBody>
          <a:bodyPr/>
          <a:lstStyle/>
          <a:p>
            <a:fld id="{9E937ACD-6ADF-6C40-9EA5-EE938FF512FE}" type="slidenum">
              <a:rPr lang="en-US" smtClean="0"/>
              <a:pPr/>
              <a:t>39</a:t>
            </a:fld>
            <a:endParaRPr lang="en-US"/>
          </a:p>
        </p:txBody>
      </p:sp>
    </p:spTree>
    <p:extLst>
      <p:ext uri="{BB962C8B-B14F-4D97-AF65-F5344CB8AC3E}">
        <p14:creationId xmlns:p14="http://schemas.microsoft.com/office/powerpoint/2010/main" val="1737649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A02B-6636-5485-9656-91B3DCE16AEE}"/>
              </a:ext>
            </a:extLst>
          </p:cNvPr>
          <p:cNvSpPr>
            <a:spLocks noGrp="1"/>
          </p:cNvSpPr>
          <p:nvPr>
            <p:ph type="title"/>
          </p:nvPr>
        </p:nvSpPr>
        <p:spPr/>
        <p:txBody>
          <a:bodyPr/>
          <a:lstStyle/>
          <a:p>
            <a:r>
              <a:rPr lang="en-US" dirty="0"/>
              <a:t>Foundations support the rest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CA9884-E1CA-C3EF-4AA4-CA937B333153}"/>
                  </a:ext>
                </a:extLst>
              </p:cNvPr>
              <p:cNvSpPr>
                <a:spLocks noGrp="1"/>
              </p:cNvSpPr>
              <p:nvPr>
                <p:ph idx="1"/>
              </p:nvPr>
            </p:nvSpPr>
            <p:spPr/>
            <p:txBody>
              <a:bodyPr>
                <a:normAutofit lnSpcReduction="10000"/>
              </a:bodyPr>
              <a:lstStyle/>
              <a:p>
                <a:r>
                  <a:rPr lang="en-US" dirty="0"/>
                  <a:t>What are voltage and current?</a:t>
                </a:r>
              </a:p>
              <a:p>
                <a:r>
                  <a:rPr lang="en-US" dirty="0"/>
                  <a:t>Current </a:t>
                </a:r>
                <a:r>
                  <a:rPr lang="en-US" i="1" dirty="0"/>
                  <a:t>flows</a:t>
                </a:r>
                <a:r>
                  <a:rPr lang="en-US" dirty="0"/>
                  <a:t>, voltage __________</a:t>
                </a:r>
              </a:p>
              <a:p>
                <a:r>
                  <a:rPr lang="en-US" dirty="0"/>
                  <a:t>“That potential energy was coming at me fast …” doesn’t make sense … </a:t>
                </a:r>
              </a:p>
              <a:p>
                <a:r>
                  <a:rPr lang="en-US" dirty="0"/>
                  <a:t>Voltages are measured differentially, often the reference (e.g., “ground”) is implicit</a:t>
                </a:r>
              </a:p>
              <a:p>
                <a:r>
                  <a:rPr lang="en-US" dirty="0"/>
                  <a:t>V and I are not independent in 2-terminal devices </a:t>
                </a:r>
                <a:r>
                  <a:rPr lang="en-US" dirty="0">
                    <a:sym typeface="Wingdings" pitchFamily="2" charset="2"/>
                  </a:rPr>
                  <a:t> characteristic curves relate them</a:t>
                </a:r>
              </a:p>
              <a:p>
                <a:r>
                  <a:rPr lang="en-US" dirty="0">
                    <a:sym typeface="Wingdings" pitchFamily="2" charset="2"/>
                  </a:rPr>
                  <a:t>Constrained by KCL and KVL</a:t>
                </a:r>
              </a:p>
              <a:p>
                <a:r>
                  <a:rPr lang="en-US" dirty="0">
                    <a:sym typeface="Wingdings" pitchFamily="2" charset="2"/>
                  </a:rPr>
                  <a:t>Impedance Z </a:t>
                </a:r>
                <a14:m>
                  <m:oMath xmlns:m="http://schemas.openxmlformats.org/officeDocument/2006/math">
                    <m:r>
                      <a:rPr lang="en-US" i="1" smtClean="0">
                        <a:latin typeface="Cambria Math" panose="02040503050406030204" pitchFamily="18" charset="0"/>
                        <a:ea typeface="Cambria Math" panose="02040503050406030204" pitchFamily="18" charset="0"/>
                        <a:sym typeface="Wingdings" pitchFamily="2" charset="2"/>
                      </a:rPr>
                      <m:t>≡</m:t>
                    </m:r>
                    <m:r>
                      <a:rPr lang="en-US" b="0" i="1" smtClean="0">
                        <a:latin typeface="Cambria Math" panose="02040503050406030204" pitchFamily="18" charset="0"/>
                        <a:ea typeface="Cambria Math" panose="02040503050406030204" pitchFamily="18" charset="0"/>
                        <a:sym typeface="Wingdings" pitchFamily="2" charset="2"/>
                      </a:rPr>
                      <m:t> </m:t>
                    </m:r>
                  </m:oMath>
                </a14:m>
                <a:r>
                  <a:rPr lang="en-US" dirty="0"/>
                  <a:t>V/I</a:t>
                </a:r>
              </a:p>
              <a:p>
                <a:pPr lvl="1"/>
                <a:r>
                  <a:rPr lang="en-US" dirty="0"/>
                  <a:t>Implicit in this definition is the V is measured between the same two terminals through which I is flowing</a:t>
                </a:r>
              </a:p>
            </p:txBody>
          </p:sp>
        </mc:Choice>
        <mc:Fallback xmlns="">
          <p:sp>
            <p:nvSpPr>
              <p:cNvPr id="3" name="Content Placeholder 2">
                <a:extLst>
                  <a:ext uri="{FF2B5EF4-FFF2-40B4-BE49-F238E27FC236}">
                    <a16:creationId xmlns:a16="http://schemas.microsoft.com/office/drawing/2014/main" id="{7DCA9884-E1CA-C3EF-4AA4-CA937B333153}"/>
                  </a:ext>
                </a:extLst>
              </p:cNvPr>
              <p:cNvSpPr>
                <a:spLocks noGrp="1" noRot="1" noChangeAspect="1" noMove="1" noResize="1" noEditPoints="1" noAdjustHandles="1" noChangeArrowheads="1" noChangeShapeType="1" noTextEdit="1"/>
              </p:cNvSpPr>
              <p:nvPr>
                <p:ph idx="1"/>
              </p:nvPr>
            </p:nvSpPr>
            <p:spPr>
              <a:blipFill>
                <a:blip r:embed="rId2"/>
                <a:stretch>
                  <a:fillRect l="-1080" t="-1681" r="-16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4D614E1-C206-709E-190F-F4E9D8CB4ED5}"/>
              </a:ext>
            </a:extLst>
          </p:cNvPr>
          <p:cNvSpPr>
            <a:spLocks noGrp="1"/>
          </p:cNvSpPr>
          <p:nvPr>
            <p:ph type="sldNum" sz="quarter" idx="12"/>
          </p:nvPr>
        </p:nvSpPr>
        <p:spPr/>
        <p:txBody>
          <a:bodyPr/>
          <a:lstStyle/>
          <a:p>
            <a:fld id="{9E937ACD-6ADF-6C40-9EA5-EE938FF512FE}" type="slidenum">
              <a:rPr lang="en-US" smtClean="0"/>
              <a:pPr/>
              <a:t>4</a:t>
            </a:fld>
            <a:endParaRPr lang="en-US"/>
          </a:p>
        </p:txBody>
      </p:sp>
    </p:spTree>
    <p:extLst>
      <p:ext uri="{BB962C8B-B14F-4D97-AF65-F5344CB8AC3E}">
        <p14:creationId xmlns:p14="http://schemas.microsoft.com/office/powerpoint/2010/main" val="108422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A440-A918-FF4D-9872-8880057831A1}"/>
              </a:ext>
            </a:extLst>
          </p:cNvPr>
          <p:cNvSpPr>
            <a:spLocks noGrp="1"/>
          </p:cNvSpPr>
          <p:nvPr>
            <p:ph type="title"/>
          </p:nvPr>
        </p:nvSpPr>
        <p:spPr/>
        <p:txBody>
          <a:bodyPr/>
          <a:lstStyle/>
          <a:p>
            <a:r>
              <a:rPr lang="en-US" dirty="0"/>
              <a:t>Arduino Lessons</a:t>
            </a:r>
          </a:p>
        </p:txBody>
      </p:sp>
      <p:sp>
        <p:nvSpPr>
          <p:cNvPr id="3" name="Content Placeholder 2">
            <a:extLst>
              <a:ext uri="{FF2B5EF4-FFF2-40B4-BE49-F238E27FC236}">
                <a16:creationId xmlns:a16="http://schemas.microsoft.com/office/drawing/2014/main" id="{CA92E9AD-D2E6-224A-8D20-0A40364C8E47}"/>
              </a:ext>
            </a:extLst>
          </p:cNvPr>
          <p:cNvSpPr>
            <a:spLocks noGrp="1"/>
          </p:cNvSpPr>
          <p:nvPr>
            <p:ph idx="1"/>
          </p:nvPr>
        </p:nvSpPr>
        <p:spPr/>
        <p:txBody>
          <a:bodyPr/>
          <a:lstStyle/>
          <a:p>
            <a:r>
              <a:rPr lang="en-US" dirty="0"/>
              <a:t>Keep analog inputs between 0-Vref (5V for Nano, 3.3V for some other Arduinos)</a:t>
            </a:r>
          </a:p>
          <a:p>
            <a:pPr lvl="1"/>
            <a:r>
              <a:rPr lang="en-US" dirty="0"/>
              <a:t>Analog input Z is high, so 10kohms in series offers current-limiting protection</a:t>
            </a:r>
          </a:p>
          <a:p>
            <a:r>
              <a:rPr lang="en-US" dirty="0"/>
              <a:t>Don’t draw more than 10’s of mA from 5V or digital outputs</a:t>
            </a:r>
          </a:p>
          <a:p>
            <a:pPr lvl="1"/>
            <a:r>
              <a:rPr lang="en-US" dirty="0"/>
              <a:t>If you’re not powering the Arduino from USB, a series resistor to its power supply lets you measure its current and limit it too</a:t>
            </a:r>
          </a:p>
          <a:p>
            <a:pPr lvl="1"/>
            <a:r>
              <a:rPr lang="en-US" dirty="0"/>
              <a:t>Use FETs or BJTs to switch higher voltages or currents</a:t>
            </a:r>
          </a:p>
          <a:p>
            <a:r>
              <a:rPr lang="en-US" dirty="0"/>
              <a:t>Build and debug incrementally</a:t>
            </a:r>
          </a:p>
          <a:p>
            <a:pPr lvl="1"/>
            <a:r>
              <a:rPr lang="en-US" dirty="0"/>
              <a:t>Test as you go – e.g., use Blink to test communication</a:t>
            </a:r>
          </a:p>
          <a:p>
            <a:pPr lvl="1"/>
            <a:r>
              <a:rPr lang="en-US" dirty="0"/>
              <a:t>Use ascii format before binary</a:t>
            </a:r>
          </a:p>
          <a:p>
            <a:pPr lvl="1"/>
            <a:r>
              <a:rPr lang="en-US" dirty="0"/>
              <a:t>… </a:t>
            </a:r>
          </a:p>
        </p:txBody>
      </p:sp>
      <p:sp>
        <p:nvSpPr>
          <p:cNvPr id="4" name="Slide Number Placeholder 3">
            <a:extLst>
              <a:ext uri="{FF2B5EF4-FFF2-40B4-BE49-F238E27FC236}">
                <a16:creationId xmlns:a16="http://schemas.microsoft.com/office/drawing/2014/main" id="{72DE2EBB-40D7-4F41-9E52-74FEBE9B3EBF}"/>
              </a:ext>
            </a:extLst>
          </p:cNvPr>
          <p:cNvSpPr>
            <a:spLocks noGrp="1"/>
          </p:cNvSpPr>
          <p:nvPr>
            <p:ph type="sldNum" sz="quarter" idx="12"/>
          </p:nvPr>
        </p:nvSpPr>
        <p:spPr/>
        <p:txBody>
          <a:bodyPr/>
          <a:lstStyle/>
          <a:p>
            <a:fld id="{9E937ACD-6ADF-6C40-9EA5-EE938FF512FE}" type="slidenum">
              <a:rPr lang="en-US" smtClean="0"/>
              <a:pPr/>
              <a:t>40</a:t>
            </a:fld>
            <a:endParaRPr lang="en-US"/>
          </a:p>
        </p:txBody>
      </p:sp>
    </p:spTree>
    <p:extLst>
      <p:ext uri="{BB962C8B-B14F-4D97-AF65-F5344CB8AC3E}">
        <p14:creationId xmlns:p14="http://schemas.microsoft.com/office/powerpoint/2010/main" val="1640645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9ED6-B36A-F34B-8021-E5D39A61B145}"/>
              </a:ext>
            </a:extLst>
          </p:cNvPr>
          <p:cNvSpPr>
            <a:spLocks noGrp="1"/>
          </p:cNvSpPr>
          <p:nvPr>
            <p:ph type="title"/>
          </p:nvPr>
        </p:nvSpPr>
        <p:spPr/>
        <p:txBody>
          <a:bodyPr/>
          <a:lstStyle/>
          <a:p>
            <a:r>
              <a:rPr lang="en-US" dirty="0"/>
              <a:t>Metaprogramming</a:t>
            </a:r>
          </a:p>
        </p:txBody>
      </p:sp>
      <p:sp>
        <p:nvSpPr>
          <p:cNvPr id="3" name="Content Placeholder 2">
            <a:extLst>
              <a:ext uri="{FF2B5EF4-FFF2-40B4-BE49-F238E27FC236}">
                <a16:creationId xmlns:a16="http://schemas.microsoft.com/office/drawing/2014/main" id="{D4904EA5-A088-254E-B952-BB647549C803}"/>
              </a:ext>
            </a:extLst>
          </p:cNvPr>
          <p:cNvSpPr>
            <a:spLocks noGrp="1"/>
          </p:cNvSpPr>
          <p:nvPr>
            <p:ph idx="1"/>
          </p:nvPr>
        </p:nvSpPr>
        <p:spPr/>
        <p:txBody>
          <a:bodyPr/>
          <a:lstStyle/>
          <a:p>
            <a:r>
              <a:rPr lang="en-US" dirty="0">
                <a:hlinkClick r:id="rId2"/>
              </a:rPr>
              <a:t>http://poignant.guide</a:t>
            </a:r>
            <a:r>
              <a:rPr lang="en-US" dirty="0"/>
              <a:t> (perhaps the wackiest programming book), page 107: </a:t>
            </a:r>
          </a:p>
          <a:p>
            <a:pPr marL="457200" lvl="1" indent="0">
              <a:buNone/>
            </a:pPr>
            <a:r>
              <a:rPr lang="en-US" dirty="0"/>
              <a:t>“When one learns to learn, one is making models, using symbols, analogizing, making metaphors, in short, inventing and using language, mathematics, art, politics, business, etc. At the critical brain (cortex) size, languages and its consequences appear. To avoid the necessity of repeating learning to learn, symbols, metaphors, models each time, I symbolize the underlying idea in these operations as metaprogramming.” </a:t>
            </a:r>
          </a:p>
          <a:p>
            <a:pPr lvl="2"/>
            <a:r>
              <a:rPr lang="en-US" dirty="0"/>
              <a:t>JOHN C. LILLY, PROGRAMMING AND METAPROGRAMMING IN THE HUMAN BIOCOMPUTER, NEW YORK, 1972. </a:t>
            </a:r>
          </a:p>
          <a:p>
            <a:pPr lvl="1"/>
            <a:endParaRPr lang="en-US" dirty="0"/>
          </a:p>
        </p:txBody>
      </p:sp>
      <p:sp>
        <p:nvSpPr>
          <p:cNvPr id="4" name="Slide Number Placeholder 3">
            <a:extLst>
              <a:ext uri="{FF2B5EF4-FFF2-40B4-BE49-F238E27FC236}">
                <a16:creationId xmlns:a16="http://schemas.microsoft.com/office/drawing/2014/main" id="{E046F88B-1D9E-0E45-A1DF-E1100247BEA4}"/>
              </a:ext>
            </a:extLst>
          </p:cNvPr>
          <p:cNvSpPr>
            <a:spLocks noGrp="1"/>
          </p:cNvSpPr>
          <p:nvPr>
            <p:ph type="sldNum" sz="quarter" idx="12"/>
          </p:nvPr>
        </p:nvSpPr>
        <p:spPr/>
        <p:txBody>
          <a:bodyPr/>
          <a:lstStyle/>
          <a:p>
            <a:fld id="{9E937ACD-6ADF-6C40-9EA5-EE938FF512FE}" type="slidenum">
              <a:rPr lang="en-US" smtClean="0"/>
              <a:pPr/>
              <a:t>41</a:t>
            </a:fld>
            <a:endParaRPr lang="en-US"/>
          </a:p>
        </p:txBody>
      </p:sp>
    </p:spTree>
    <p:extLst>
      <p:ext uri="{BB962C8B-B14F-4D97-AF65-F5344CB8AC3E}">
        <p14:creationId xmlns:p14="http://schemas.microsoft.com/office/powerpoint/2010/main" val="3171030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631" y="0"/>
            <a:ext cx="2436019" cy="3400426"/>
          </a:xfrm>
          <a:prstGeom prst="flowChartDocument">
            <a:avLst/>
          </a:prstGeom>
          <a:solidFill>
            <a:srgbClr val="4A3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1A228-B267-A54F-9912-07064C1EC119}"/>
              </a:ext>
            </a:extLst>
          </p:cNvPr>
          <p:cNvSpPr>
            <a:spLocks noGrp="1"/>
          </p:cNvSpPr>
          <p:nvPr>
            <p:ph type="title"/>
          </p:nvPr>
        </p:nvSpPr>
        <p:spPr>
          <a:xfrm>
            <a:off x="628650" y="171162"/>
            <a:ext cx="2130136" cy="2371148"/>
          </a:xfrm>
        </p:spPr>
        <p:txBody>
          <a:bodyPr vert="horz" lIns="91440" tIns="45720" rIns="91440" bIns="45720" rtlCol="0" anchor="ctr">
            <a:normAutofit/>
          </a:bodyPr>
          <a:lstStyle/>
          <a:p>
            <a:pPr algn="l" defTabSz="914400">
              <a:lnSpc>
                <a:spcPct val="90000"/>
              </a:lnSpc>
            </a:pPr>
            <a:r>
              <a:rPr lang="en-US" sz="2800" kern="1200">
                <a:solidFill>
                  <a:srgbClr val="FFFFFF"/>
                </a:solidFill>
                <a:latin typeface="+mj-lt"/>
                <a:ea typeface="+mj-ea"/>
                <a:cs typeface="+mj-cs"/>
              </a:rPr>
              <a:t>The Society of Mind</a:t>
            </a:r>
          </a:p>
        </p:txBody>
      </p:sp>
      <p:pic>
        <p:nvPicPr>
          <p:cNvPr id="34818" name="Picture 2">
            <a:extLst>
              <a:ext uri="{FF2B5EF4-FFF2-40B4-BE49-F238E27FC236}">
                <a16:creationId xmlns:a16="http://schemas.microsoft.com/office/drawing/2014/main" id="{04B44887-78C2-314F-A64C-AD2837D3D6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72464" y="519500"/>
            <a:ext cx="4226036" cy="55788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7468E64-135E-1246-805A-75E32F91911D}"/>
              </a:ext>
            </a:extLst>
          </p:cNvPr>
          <p:cNvSpPr>
            <a:spLocks noGrp="1"/>
          </p:cNvSpPr>
          <p:nvPr>
            <p:ph type="sldNum" sz="quarter" idx="12"/>
          </p:nvPr>
        </p:nvSpPr>
        <p:spPr>
          <a:xfrm>
            <a:off x="8194857" y="6356350"/>
            <a:ext cx="469082" cy="365125"/>
          </a:xfrm>
          <a:noFill/>
        </p:spPr>
        <p:txBody>
          <a:bodyPr vert="horz" lIns="91440" tIns="45720" rIns="91440" bIns="45720" rtlCol="0" anchor="ctr">
            <a:normAutofit/>
          </a:bodyPr>
          <a:lstStyle/>
          <a:p>
            <a:pPr algn="l" defTabSz="914400">
              <a:spcAft>
                <a:spcPts val="600"/>
              </a:spcAft>
            </a:pPr>
            <a:fld id="{9E937ACD-6ADF-6C40-9EA5-EE938FF512FE}" type="slidenum">
              <a:rPr lang="en-US" smtClean="0"/>
              <a:pPr algn="l" defTabSz="914400">
                <a:spcAft>
                  <a:spcPts val="600"/>
                </a:spcAft>
              </a:pPr>
              <a:t>42</a:t>
            </a:fld>
            <a:endParaRPr lang="en-US"/>
          </a:p>
        </p:txBody>
      </p:sp>
      <p:sp>
        <p:nvSpPr>
          <p:cNvPr id="5" name="TextBox 4">
            <a:extLst>
              <a:ext uri="{FF2B5EF4-FFF2-40B4-BE49-F238E27FC236}">
                <a16:creationId xmlns:a16="http://schemas.microsoft.com/office/drawing/2014/main" id="{94FBAEF3-A96F-1D46-8A1D-CE717E442911}"/>
              </a:ext>
            </a:extLst>
          </p:cNvPr>
          <p:cNvSpPr txBox="1"/>
          <p:nvPr/>
        </p:nvSpPr>
        <p:spPr>
          <a:xfrm>
            <a:off x="478631" y="3702205"/>
            <a:ext cx="3535808" cy="1754326"/>
          </a:xfrm>
          <a:prstGeom prst="rect">
            <a:avLst/>
          </a:prstGeom>
          <a:noFill/>
        </p:spPr>
        <p:txBody>
          <a:bodyPr wrap="square" rtlCol="0">
            <a:spAutoFit/>
          </a:bodyPr>
          <a:lstStyle/>
          <a:p>
            <a:r>
              <a:rPr lang="en-US" dirty="0">
                <a:hlinkClick r:id="rId3"/>
              </a:rPr>
              <a:t>https://www.amazon.com/Society-Mind-Marvin-Minsky/dp/0671657135/</a:t>
            </a:r>
            <a:r>
              <a:rPr lang="en-US" dirty="0"/>
              <a:t> </a:t>
            </a:r>
          </a:p>
          <a:p>
            <a:endParaRPr lang="en-US" dirty="0"/>
          </a:p>
          <a:p>
            <a:r>
              <a:rPr lang="en-US" dirty="0"/>
              <a:t>Remarkable for its time (1988) and pedagogy (1 page/chapter)</a:t>
            </a:r>
          </a:p>
        </p:txBody>
      </p:sp>
    </p:spTree>
    <p:extLst>
      <p:ext uri="{BB962C8B-B14F-4D97-AF65-F5344CB8AC3E}">
        <p14:creationId xmlns:p14="http://schemas.microsoft.com/office/powerpoint/2010/main" val="2656802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1098F5-F83E-4E47-964F-D4298FD9F11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003D120-DCCC-814E-8656-D4751766EA5F}"/>
              </a:ext>
            </a:extLst>
          </p:cNvPr>
          <p:cNvSpPr>
            <a:spLocks noGrp="1"/>
          </p:cNvSpPr>
          <p:nvPr>
            <p:ph type="sldNum" sz="quarter" idx="12"/>
          </p:nvPr>
        </p:nvSpPr>
        <p:spPr/>
        <p:txBody>
          <a:bodyPr/>
          <a:lstStyle/>
          <a:p>
            <a:fld id="{9E937ACD-6ADF-6C40-9EA5-EE938FF512FE}" type="slidenum">
              <a:rPr lang="en-US" smtClean="0"/>
              <a:pPr/>
              <a:t>43</a:t>
            </a:fld>
            <a:endParaRPr lang="en-US"/>
          </a:p>
        </p:txBody>
      </p:sp>
      <p:pic>
        <p:nvPicPr>
          <p:cNvPr id="5" name="Picture 4">
            <a:extLst>
              <a:ext uri="{FF2B5EF4-FFF2-40B4-BE49-F238E27FC236}">
                <a16:creationId xmlns:a16="http://schemas.microsoft.com/office/drawing/2014/main" id="{73F52266-75F3-3240-9D5C-EBCAD13375A4}"/>
              </a:ext>
            </a:extLst>
          </p:cNvPr>
          <p:cNvPicPr>
            <a:picLocks noChangeAspect="1"/>
          </p:cNvPicPr>
          <p:nvPr/>
        </p:nvPicPr>
        <p:blipFill>
          <a:blip r:embed="rId2"/>
          <a:stretch>
            <a:fillRect/>
          </a:stretch>
        </p:blipFill>
        <p:spPr>
          <a:xfrm>
            <a:off x="4650059" y="55295"/>
            <a:ext cx="4441510" cy="6739553"/>
          </a:xfrm>
          <a:prstGeom prst="rect">
            <a:avLst/>
          </a:prstGeom>
        </p:spPr>
      </p:pic>
      <p:pic>
        <p:nvPicPr>
          <p:cNvPr id="6" name="Picture 5">
            <a:extLst>
              <a:ext uri="{FF2B5EF4-FFF2-40B4-BE49-F238E27FC236}">
                <a16:creationId xmlns:a16="http://schemas.microsoft.com/office/drawing/2014/main" id="{DA74D9F5-22D6-644F-9DF4-005340083F35}"/>
              </a:ext>
            </a:extLst>
          </p:cNvPr>
          <p:cNvPicPr>
            <a:picLocks noChangeAspect="1"/>
          </p:cNvPicPr>
          <p:nvPr/>
        </p:nvPicPr>
        <p:blipFill>
          <a:blip r:embed="rId3"/>
          <a:stretch>
            <a:fillRect/>
          </a:stretch>
        </p:blipFill>
        <p:spPr>
          <a:xfrm>
            <a:off x="282702" y="114517"/>
            <a:ext cx="4138508" cy="6739554"/>
          </a:xfrm>
          <a:prstGeom prst="rect">
            <a:avLst/>
          </a:prstGeom>
        </p:spPr>
      </p:pic>
    </p:spTree>
    <p:extLst>
      <p:ext uri="{BB962C8B-B14F-4D97-AF65-F5344CB8AC3E}">
        <p14:creationId xmlns:p14="http://schemas.microsoft.com/office/powerpoint/2010/main" val="4108390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897BF-8948-1046-BCAA-A0989E9B9CEE}"/>
              </a:ext>
            </a:extLst>
          </p:cNvPr>
          <p:cNvSpPr>
            <a:spLocks noGrp="1"/>
          </p:cNvSpPr>
          <p:nvPr>
            <p:ph type="title"/>
          </p:nvPr>
        </p:nvSpPr>
        <p:spPr/>
        <p:txBody>
          <a:bodyPr/>
          <a:lstStyle/>
          <a:p>
            <a:r>
              <a:rPr lang="en-US" dirty="0"/>
              <a:t>Recommended lectures and films</a:t>
            </a:r>
          </a:p>
        </p:txBody>
      </p:sp>
      <p:sp>
        <p:nvSpPr>
          <p:cNvPr id="3" name="Content Placeholder 2">
            <a:extLst>
              <a:ext uri="{FF2B5EF4-FFF2-40B4-BE49-F238E27FC236}">
                <a16:creationId xmlns:a16="http://schemas.microsoft.com/office/drawing/2014/main" id="{D55F12A4-965B-7241-AC45-C7466EFE8594}"/>
              </a:ext>
            </a:extLst>
          </p:cNvPr>
          <p:cNvSpPr>
            <a:spLocks noGrp="1"/>
          </p:cNvSpPr>
          <p:nvPr>
            <p:ph idx="1"/>
          </p:nvPr>
        </p:nvSpPr>
        <p:spPr>
          <a:xfrm>
            <a:off x="457200" y="1600200"/>
            <a:ext cx="8229600" cy="5257800"/>
          </a:xfrm>
        </p:spPr>
        <p:txBody>
          <a:bodyPr>
            <a:normAutofit fontScale="92500" lnSpcReduction="10000"/>
          </a:bodyPr>
          <a:lstStyle/>
          <a:p>
            <a:r>
              <a:rPr lang="en-US" dirty="0">
                <a:hlinkClick r:id="rId2"/>
              </a:rPr>
              <a:t>https://hiddenbrain.org/podcast/one-head-two-brains/</a:t>
            </a:r>
            <a:endParaRPr lang="en-US" dirty="0"/>
          </a:p>
          <a:p>
            <a:pPr marL="457200" lvl="1" indent="0">
              <a:buNone/>
            </a:pPr>
            <a:endParaRPr lang="en-US" dirty="0">
              <a:hlinkClick r:id="rId3"/>
            </a:endParaRPr>
          </a:p>
          <a:p>
            <a:r>
              <a:rPr lang="en-US" dirty="0">
                <a:hlinkClick r:id="rId3"/>
              </a:rPr>
              <a:t>https://www.hbo.com/exterminate-all-the-brutes</a:t>
            </a:r>
            <a:r>
              <a:rPr lang="en-US" dirty="0"/>
              <a:t> </a:t>
            </a:r>
          </a:p>
          <a:p>
            <a:pPr lvl="1"/>
            <a:r>
              <a:rPr lang="en-US" dirty="0"/>
              <a:t>Reviewed at </a:t>
            </a:r>
            <a:r>
              <a:rPr lang="en-US" dirty="0">
                <a:hlinkClick r:id="rId4"/>
              </a:rPr>
              <a:t>https://theintercept.com/2021/05/02/exterminate-all-the-brutes-hbo/</a:t>
            </a:r>
            <a:r>
              <a:rPr lang="en-US" dirty="0"/>
              <a:t> </a:t>
            </a:r>
          </a:p>
          <a:p>
            <a:pPr lvl="1"/>
            <a:endParaRPr lang="en-US" dirty="0"/>
          </a:p>
          <a:p>
            <a:r>
              <a:rPr lang="en-US" dirty="0">
                <a:hlinkClick r:id="rId5"/>
              </a:rPr>
              <a:t>https://www.hbo.com/documentaries/the-crime-of-the-century</a:t>
            </a:r>
            <a:r>
              <a:rPr lang="en-US" dirty="0"/>
              <a:t> </a:t>
            </a:r>
          </a:p>
          <a:p>
            <a:endParaRPr lang="en-US" dirty="0"/>
          </a:p>
          <a:p>
            <a:r>
              <a:rPr lang="en-US" dirty="0"/>
              <a:t>Follow/join organizations working for positive change</a:t>
            </a:r>
          </a:p>
          <a:p>
            <a:pPr lvl="1"/>
            <a:r>
              <a:rPr lang="en-US" dirty="0"/>
              <a:t>Stay aware of our political/economic/social situation</a:t>
            </a:r>
          </a:p>
          <a:p>
            <a:pPr lvl="1"/>
            <a:r>
              <a:rPr lang="en-US" dirty="0"/>
              <a:t>The powerful few who’ve created our economic system are fighting to maintain their power and privilege, while others are fighting to change course to mitigate global ecological, social, and climatic crises</a:t>
            </a:r>
          </a:p>
          <a:p>
            <a:pPr lvl="1"/>
            <a:r>
              <a:rPr lang="en-US" dirty="0"/>
              <a:t>Profound change </a:t>
            </a:r>
            <a:r>
              <a:rPr lang="en-US" i="1" dirty="0"/>
              <a:t>is</a:t>
            </a:r>
            <a:r>
              <a:rPr lang="en-US" dirty="0"/>
              <a:t> coming – either by choice or laws of nature</a:t>
            </a:r>
          </a:p>
          <a:p>
            <a:pPr lvl="1"/>
            <a:r>
              <a:rPr lang="en-US" dirty="0"/>
              <a:t>Better to anticipate </a:t>
            </a:r>
            <a:r>
              <a:rPr lang="en-US"/>
              <a:t>the apocalypse </a:t>
            </a:r>
            <a:r>
              <a:rPr lang="en-US" dirty="0"/>
              <a:t>(and work strategically to reduce its negative impacts)</a:t>
            </a:r>
          </a:p>
        </p:txBody>
      </p:sp>
      <p:sp>
        <p:nvSpPr>
          <p:cNvPr id="4" name="Slide Number Placeholder 3">
            <a:extLst>
              <a:ext uri="{FF2B5EF4-FFF2-40B4-BE49-F238E27FC236}">
                <a16:creationId xmlns:a16="http://schemas.microsoft.com/office/drawing/2014/main" id="{B8BC4C99-C051-7C4B-971B-D9E6183400B0}"/>
              </a:ext>
            </a:extLst>
          </p:cNvPr>
          <p:cNvSpPr>
            <a:spLocks noGrp="1"/>
          </p:cNvSpPr>
          <p:nvPr>
            <p:ph type="sldNum" sz="quarter" idx="12"/>
          </p:nvPr>
        </p:nvSpPr>
        <p:spPr/>
        <p:txBody>
          <a:bodyPr/>
          <a:lstStyle/>
          <a:p>
            <a:fld id="{9E937ACD-6ADF-6C40-9EA5-EE938FF512FE}" type="slidenum">
              <a:rPr lang="en-US" smtClean="0"/>
              <a:pPr/>
              <a:t>44</a:t>
            </a:fld>
            <a:endParaRPr lang="en-US"/>
          </a:p>
        </p:txBody>
      </p:sp>
    </p:spTree>
    <p:extLst>
      <p:ext uri="{BB962C8B-B14F-4D97-AF65-F5344CB8AC3E}">
        <p14:creationId xmlns:p14="http://schemas.microsoft.com/office/powerpoint/2010/main" val="300929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DC circuits</a:t>
            </a:r>
          </a:p>
        </p:txBody>
      </p:sp>
      <p:sp>
        <p:nvSpPr>
          <p:cNvPr id="3" name="Content Placeholder 2"/>
          <p:cNvSpPr>
            <a:spLocks noGrp="1"/>
          </p:cNvSpPr>
          <p:nvPr>
            <p:ph idx="1"/>
          </p:nvPr>
        </p:nvSpPr>
        <p:spPr/>
        <p:txBody>
          <a:bodyPr/>
          <a:lstStyle/>
          <a:p>
            <a:r>
              <a:rPr lang="en-US" dirty="0"/>
              <a:t>Ohm’s law applies for resistors</a:t>
            </a:r>
          </a:p>
          <a:p>
            <a:pPr lvl="1"/>
            <a:r>
              <a:rPr lang="en-US" dirty="0"/>
              <a:t>Capacitors are open circuits at DC (R=infinity)</a:t>
            </a:r>
          </a:p>
          <a:p>
            <a:pPr lvl="1"/>
            <a:r>
              <a:rPr lang="en-US" dirty="0"/>
              <a:t>Inductors are (approximately) short circuits at DC (R=0)</a:t>
            </a:r>
          </a:p>
          <a:p>
            <a:pPr lvl="1"/>
            <a:r>
              <a:rPr lang="en-US" dirty="0"/>
              <a:t>Diodes are either open or short depending on polarity (except when they’re not … at their I-V “knees”)</a:t>
            </a:r>
          </a:p>
          <a:p>
            <a:r>
              <a:rPr lang="en-US" dirty="0"/>
              <a:t>KVL (KCL) describe voltage (current) dividers</a:t>
            </a:r>
          </a:p>
          <a:p>
            <a:r>
              <a:rPr lang="en-US" dirty="0" err="1"/>
              <a:t>Thevenin’s</a:t>
            </a:r>
            <a:r>
              <a:rPr lang="en-US" dirty="0"/>
              <a:t> theorem simplifies circuits to equivalents</a:t>
            </a:r>
          </a:p>
          <a:p>
            <a:r>
              <a:rPr lang="en-US" dirty="0"/>
              <a:t>DC voltmeters are generally reliable (except when they’re not)</a:t>
            </a:r>
          </a:p>
          <a:p>
            <a:r>
              <a:rPr lang="en-US" dirty="0"/>
              <a:t>We could have spent many weeks studying DC circuit theory but I blasted forward to more interesting territory …</a:t>
            </a:r>
          </a:p>
        </p:txBody>
      </p:sp>
      <p:sp>
        <p:nvSpPr>
          <p:cNvPr id="4" name="Slide Number Placeholder 3">
            <a:extLst>
              <a:ext uri="{FF2B5EF4-FFF2-40B4-BE49-F238E27FC236}">
                <a16:creationId xmlns:a16="http://schemas.microsoft.com/office/drawing/2014/main" id="{D0B964AA-84F2-4641-9D88-C8FD132358CB}"/>
              </a:ext>
            </a:extLst>
          </p:cNvPr>
          <p:cNvSpPr>
            <a:spLocks noGrp="1"/>
          </p:cNvSpPr>
          <p:nvPr>
            <p:ph type="sldNum" sz="quarter" idx="12"/>
          </p:nvPr>
        </p:nvSpPr>
        <p:spPr/>
        <p:txBody>
          <a:bodyPr/>
          <a:lstStyle/>
          <a:p>
            <a:fld id="{9E937ACD-6ADF-6C40-9EA5-EE938FF512FE}"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Resistance of the LED</a:t>
            </a:r>
          </a:p>
        </p:txBody>
      </p:sp>
      <p:sp>
        <p:nvSpPr>
          <p:cNvPr id="3" name="Content Placeholder 2"/>
          <p:cNvSpPr>
            <a:spLocks noGrp="1"/>
          </p:cNvSpPr>
          <p:nvPr>
            <p:ph idx="1"/>
          </p:nvPr>
        </p:nvSpPr>
        <p:spPr/>
        <p:txBody>
          <a:bodyPr/>
          <a:lstStyle/>
          <a:p>
            <a:r>
              <a:rPr lang="en-US" dirty="0"/>
              <a:t>Does a LED with </a:t>
            </a:r>
            <a:r>
              <a:rPr lang="en-US" dirty="0" err="1"/>
              <a:t>V</a:t>
            </a:r>
            <a:r>
              <a:rPr lang="en-US" baseline="-25000" dirty="0" err="1"/>
              <a:t>f</a:t>
            </a:r>
            <a:r>
              <a:rPr lang="en-US" dirty="0"/>
              <a:t> = 2V at 10mA have resistance R = V/I = 200</a:t>
            </a:r>
            <a:r>
              <a:rPr lang="en-US" dirty="0">
                <a:latin typeface="Symbol" charset="2"/>
                <a:cs typeface="Symbol" charset="2"/>
              </a:rPr>
              <a:t>W</a:t>
            </a:r>
            <a:r>
              <a:rPr lang="en-US" dirty="0"/>
              <a:t>? </a:t>
            </a:r>
          </a:p>
          <a:p>
            <a:r>
              <a:rPr lang="en-US" dirty="0"/>
              <a:t>That’s a dangerous way to think about the LED, because its </a:t>
            </a:r>
            <a:r>
              <a:rPr lang="en-US" i="1" dirty="0"/>
              <a:t>dynamic </a:t>
            </a:r>
            <a:r>
              <a:rPr lang="en-US" dirty="0"/>
              <a:t>or </a:t>
            </a:r>
            <a:r>
              <a:rPr lang="en-US" i="1" dirty="0"/>
              <a:t>differential</a:t>
            </a:r>
            <a:r>
              <a:rPr lang="en-US" dirty="0"/>
              <a:t> resistance </a:t>
            </a:r>
            <a:r>
              <a:rPr lang="en-US" i="1" dirty="0"/>
              <a:t>r=</a:t>
            </a:r>
            <a:r>
              <a:rPr lang="en-US" dirty="0">
                <a:latin typeface="Symbol" charset="2"/>
                <a:cs typeface="Symbol" charset="2"/>
              </a:rPr>
              <a:t>D</a:t>
            </a:r>
            <a:r>
              <a:rPr lang="en-US" i="1" dirty="0"/>
              <a:t>V/</a:t>
            </a:r>
            <a:r>
              <a:rPr lang="en-US" dirty="0">
                <a:latin typeface="Symbol" charset="2"/>
                <a:cs typeface="Symbol" charset="2"/>
              </a:rPr>
              <a:t>D</a:t>
            </a:r>
            <a:r>
              <a:rPr lang="en-US" i="1" dirty="0"/>
              <a:t>I </a:t>
            </a:r>
            <a:r>
              <a:rPr lang="en-US" dirty="0"/>
              <a:t>&lt;&lt;</a:t>
            </a:r>
            <a:r>
              <a:rPr lang="en-US" i="1" dirty="0"/>
              <a:t> </a:t>
            </a:r>
            <a:r>
              <a:rPr lang="en-US" dirty="0"/>
              <a:t>200</a:t>
            </a:r>
            <a:r>
              <a:rPr lang="en-US" dirty="0">
                <a:latin typeface="Symbol" charset="2"/>
                <a:cs typeface="Symbol" charset="2"/>
              </a:rPr>
              <a:t>W</a:t>
            </a:r>
          </a:p>
          <a:p>
            <a:r>
              <a:rPr lang="en-US" dirty="0"/>
              <a:t>Remember that diodes are non-linear in their I-V characteristics</a:t>
            </a:r>
          </a:p>
          <a:p>
            <a:r>
              <a:rPr lang="en-US" dirty="0"/>
              <a:t>I-V curves are useful ways of </a:t>
            </a:r>
            <a:r>
              <a:rPr lang="en-US" i="1" dirty="0"/>
              <a:t>thinking about </a:t>
            </a:r>
            <a:r>
              <a:rPr lang="en-US" dirty="0"/>
              <a:t>and </a:t>
            </a:r>
            <a:r>
              <a:rPr lang="en-US" i="1" dirty="0"/>
              <a:t>characterizing</a:t>
            </a:r>
            <a:r>
              <a:rPr lang="en-US" dirty="0"/>
              <a:t> components  </a:t>
            </a:r>
          </a:p>
        </p:txBody>
      </p:sp>
      <p:sp>
        <p:nvSpPr>
          <p:cNvPr id="4" name="Slide Number Placeholder 3">
            <a:extLst>
              <a:ext uri="{FF2B5EF4-FFF2-40B4-BE49-F238E27FC236}">
                <a16:creationId xmlns:a16="http://schemas.microsoft.com/office/drawing/2014/main" id="{483EE12A-B716-E44B-81B2-86902E16BD1D}"/>
              </a:ext>
            </a:extLst>
          </p:cNvPr>
          <p:cNvSpPr>
            <a:spLocks noGrp="1"/>
          </p:cNvSpPr>
          <p:nvPr>
            <p:ph type="sldNum" sz="quarter" idx="12"/>
          </p:nvPr>
        </p:nvSpPr>
        <p:spPr/>
        <p:txBody>
          <a:bodyPr/>
          <a:lstStyle/>
          <a:p>
            <a:fld id="{9E937ACD-6ADF-6C40-9EA5-EE938FF512FE}"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Component transfer functions</a:t>
            </a:r>
          </a:p>
        </p:txBody>
      </p:sp>
      <p:sp>
        <p:nvSpPr>
          <p:cNvPr id="31747" name="Content Placeholder 2"/>
          <p:cNvSpPr>
            <a:spLocks noGrp="1"/>
          </p:cNvSpPr>
          <p:nvPr>
            <p:ph idx="1"/>
          </p:nvPr>
        </p:nvSpPr>
        <p:spPr>
          <a:xfrm>
            <a:off x="457200" y="4800600"/>
            <a:ext cx="8229600" cy="1931286"/>
          </a:xfrm>
        </p:spPr>
        <p:txBody>
          <a:bodyPr>
            <a:normAutofit lnSpcReduction="10000"/>
          </a:bodyPr>
          <a:lstStyle/>
          <a:p>
            <a:pPr eaLnBrk="1" hangingPunct="1"/>
            <a:r>
              <a:rPr lang="en-US" dirty="0">
                <a:ea typeface="ＭＳ Ｐゴシック" pitchFamily="-1" charset="-128"/>
                <a:cs typeface="ＭＳ Ｐゴシック" pitchFamily="-1" charset="-128"/>
              </a:rPr>
              <a:t>We’re building a diverse collection…</a:t>
            </a:r>
          </a:p>
          <a:p>
            <a:pPr eaLnBrk="1" hangingPunct="1"/>
            <a:r>
              <a:rPr lang="en-US" dirty="0">
                <a:ea typeface="ＭＳ Ｐゴシック" pitchFamily="-1" charset="-128"/>
                <a:cs typeface="ＭＳ Ｐゴシック" pitchFamily="-1" charset="-128"/>
              </a:rPr>
              <a:t>Series and parallel combinations create innumerable sums and products</a:t>
            </a:r>
          </a:p>
          <a:p>
            <a:pPr eaLnBrk="1" hangingPunct="1"/>
            <a:r>
              <a:rPr lang="en-US" dirty="0">
                <a:ea typeface="ＭＳ Ｐゴシック" pitchFamily="-1" charset="-128"/>
                <a:cs typeface="ＭＳ Ｐゴシック" pitchFamily="-1" charset="-128"/>
              </a:rPr>
              <a:t>Engineers are skillful at combining these and </a:t>
            </a:r>
            <a:r>
              <a:rPr lang="en-US" u="sng" dirty="0">
                <a:ea typeface="ＭＳ Ｐゴシック" pitchFamily="-1" charset="-128"/>
                <a:cs typeface="ＭＳ Ｐゴシック" pitchFamily="-1" charset="-128"/>
              </a:rPr>
              <a:t>visualizing</a:t>
            </a:r>
            <a:r>
              <a:rPr lang="en-US" dirty="0">
                <a:ea typeface="ＭＳ Ｐゴシック" pitchFamily="-1" charset="-128"/>
                <a:cs typeface="ＭＳ Ｐゴシック" pitchFamily="-1" charset="-128"/>
              </a:rPr>
              <a:t> the composite “transfer functions” </a:t>
            </a:r>
          </a:p>
        </p:txBody>
      </p:sp>
      <p:pic>
        <p:nvPicPr>
          <p:cNvPr id="31748" name="Picture 3"/>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saturation sat="0"/>
                    </a14:imgEffect>
                    <a14:imgEffect>
                      <a14:brightnessContrast bright="25000" contrast="59000"/>
                    </a14:imgEffect>
                  </a14:imgLayer>
                </a14:imgProps>
              </a:ext>
            </a:extLst>
          </a:blip>
          <a:srcRect l="2188" t="8749" r="1250" b="32500"/>
          <a:stretch>
            <a:fillRect/>
          </a:stretch>
        </p:blipFill>
        <p:spPr bwMode="auto">
          <a:xfrm>
            <a:off x="685800" y="1219200"/>
            <a:ext cx="7848600" cy="35814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C05C1968-9AE1-D24B-BC29-E3D1F031EFFE}"/>
              </a:ext>
            </a:extLst>
          </p:cNvPr>
          <p:cNvSpPr>
            <a:spLocks noGrp="1"/>
          </p:cNvSpPr>
          <p:nvPr>
            <p:ph type="sldNum" sz="quarter" idx="12"/>
          </p:nvPr>
        </p:nvSpPr>
        <p:spPr/>
        <p:txBody>
          <a:bodyPr/>
          <a:lstStyle/>
          <a:p>
            <a:fld id="{9E937ACD-6ADF-6C40-9EA5-EE938FF512FE}" type="slidenum">
              <a:rPr lang="en-US" smtClean="0"/>
              <a:pPr/>
              <a:t>7</a:t>
            </a:fld>
            <a:endParaRPr lang="en-US"/>
          </a:p>
        </p:txBody>
      </p:sp>
      <p:pic>
        <p:nvPicPr>
          <p:cNvPr id="3" name="Picture 2">
            <a:extLst>
              <a:ext uri="{FF2B5EF4-FFF2-40B4-BE49-F238E27FC236}">
                <a16:creationId xmlns:a16="http://schemas.microsoft.com/office/drawing/2014/main" id="{6D52EB70-0D9F-5484-2176-9994F9B48EF5}"/>
              </a:ext>
            </a:extLst>
          </p:cNvPr>
          <p:cNvPicPr>
            <a:picLocks noChangeAspect="1"/>
          </p:cNvPicPr>
          <p:nvPr/>
        </p:nvPicPr>
        <p:blipFill>
          <a:blip r:embed="rId4"/>
          <a:stretch>
            <a:fillRect/>
          </a:stretch>
        </p:blipFill>
        <p:spPr>
          <a:xfrm>
            <a:off x="3341210" y="3061396"/>
            <a:ext cx="4833497" cy="1566161"/>
          </a:xfrm>
          <a:prstGeom prst="rect">
            <a:avLst/>
          </a:prstGeom>
        </p:spPr>
      </p:pic>
    </p:spTree>
    <p:extLst>
      <p:ext uri="{BB962C8B-B14F-4D97-AF65-F5344CB8AC3E}">
        <p14:creationId xmlns:p14="http://schemas.microsoft.com/office/powerpoint/2010/main" val="289118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A6B7F-71B8-8D41-8FAB-47BFC4118C64}"/>
              </a:ext>
            </a:extLst>
          </p:cNvPr>
          <p:cNvSpPr>
            <a:spLocks noGrp="1"/>
          </p:cNvSpPr>
          <p:nvPr>
            <p:ph type="title"/>
          </p:nvPr>
        </p:nvSpPr>
        <p:spPr/>
        <p:txBody>
          <a:bodyPr/>
          <a:lstStyle/>
          <a:p>
            <a:r>
              <a:rPr lang="en-US" dirty="0"/>
              <a:t>How does an LM317 work?</a:t>
            </a:r>
          </a:p>
        </p:txBody>
      </p:sp>
      <p:sp>
        <p:nvSpPr>
          <p:cNvPr id="3" name="Content Placeholder 2">
            <a:extLst>
              <a:ext uri="{FF2B5EF4-FFF2-40B4-BE49-F238E27FC236}">
                <a16:creationId xmlns:a16="http://schemas.microsoft.com/office/drawing/2014/main" id="{A370F995-FEFE-7446-82C3-BE766EEFD332}"/>
              </a:ext>
            </a:extLst>
          </p:cNvPr>
          <p:cNvSpPr>
            <a:spLocks noGrp="1"/>
          </p:cNvSpPr>
          <p:nvPr>
            <p:ph idx="1"/>
          </p:nvPr>
        </p:nvSpPr>
        <p:spPr>
          <a:xfrm>
            <a:off x="457200" y="1600200"/>
            <a:ext cx="8229600" cy="4983162"/>
          </a:xfrm>
        </p:spPr>
        <p:txBody>
          <a:bodyPr>
            <a:normAutofit/>
          </a:bodyPr>
          <a:lstStyle/>
          <a:p>
            <a:r>
              <a:rPr lang="en-US" dirty="0"/>
              <a:t>How does a car work? How much do we </a:t>
            </a:r>
            <a:r>
              <a:rPr lang="en-US" i="1" u="sng" dirty="0"/>
              <a:t>need</a:t>
            </a:r>
            <a:r>
              <a:rPr lang="en-US" dirty="0"/>
              <a:t> to know?</a:t>
            </a:r>
          </a:p>
          <a:p>
            <a:r>
              <a:rPr lang="en-US" dirty="0"/>
              <a:t>The 317 is a sophisticated IC. The following circuit’s characteristics are described by the equation below</a:t>
            </a:r>
          </a:p>
          <a:p>
            <a:r>
              <a:rPr lang="en-US" dirty="0"/>
              <a:t>Digging deeper into the data sheet </a:t>
            </a:r>
            <a:br>
              <a:rPr lang="en-US" dirty="0"/>
            </a:br>
            <a:r>
              <a:rPr lang="en-US" dirty="0"/>
              <a:t>provides a path for Arduino control:</a:t>
            </a:r>
          </a:p>
          <a:p>
            <a:pPr lvl="1"/>
            <a:r>
              <a:rPr lang="en-US" dirty="0" err="1"/>
              <a:t>Vout</a:t>
            </a:r>
            <a:r>
              <a:rPr lang="en-US" dirty="0"/>
              <a:t> – </a:t>
            </a:r>
            <a:r>
              <a:rPr lang="en-US" dirty="0" err="1"/>
              <a:t>Vadj</a:t>
            </a:r>
            <a:r>
              <a:rPr lang="en-US" dirty="0"/>
              <a:t> = 1.25V</a:t>
            </a:r>
          </a:p>
          <a:p>
            <a:pPr lvl="1"/>
            <a:r>
              <a:rPr lang="en-US" dirty="0"/>
              <a:t>R1 turns that constant voltage into a</a:t>
            </a:r>
            <a:br>
              <a:rPr lang="en-US" dirty="0"/>
            </a:br>
            <a:r>
              <a:rPr lang="en-US" dirty="0"/>
              <a:t>current, I = 1.25V/R1 which flows through</a:t>
            </a:r>
            <a:br>
              <a:rPr lang="en-US" dirty="0"/>
            </a:br>
            <a:r>
              <a:rPr lang="en-US" dirty="0"/>
              <a:t>R2</a:t>
            </a:r>
          </a:p>
          <a:p>
            <a:pPr lvl="1"/>
            <a:r>
              <a:rPr lang="en-US" dirty="0" err="1"/>
              <a:t>Vout</a:t>
            </a:r>
            <a:r>
              <a:rPr lang="en-US" dirty="0"/>
              <a:t> = IR2 + 1.25V … adding a parallel path</a:t>
            </a:r>
            <a:br>
              <a:rPr lang="en-US" dirty="0"/>
            </a:br>
            <a:r>
              <a:rPr lang="en-US" dirty="0"/>
              <a:t>for I (“shunting” R2) will lower </a:t>
            </a:r>
            <a:r>
              <a:rPr lang="en-US" dirty="0" err="1"/>
              <a:t>Vout</a:t>
            </a:r>
            <a:r>
              <a:rPr lang="en-US" dirty="0"/>
              <a:t>.</a:t>
            </a:r>
          </a:p>
          <a:p>
            <a:pPr lvl="1"/>
            <a:r>
              <a:rPr lang="en-US" dirty="0"/>
              <a:t>A current mirror enables Arduino to control</a:t>
            </a:r>
            <a:br>
              <a:rPr lang="en-US" dirty="0"/>
            </a:br>
            <a:r>
              <a:rPr lang="en-US" dirty="0"/>
              <a:t>the R2 shunt or ”bypass”</a:t>
            </a:r>
          </a:p>
        </p:txBody>
      </p:sp>
      <p:pic>
        <p:nvPicPr>
          <p:cNvPr id="5" name="Picture 4" descr="Diagram&#10;&#10;Description automatically generated">
            <a:extLst>
              <a:ext uri="{FF2B5EF4-FFF2-40B4-BE49-F238E27FC236}">
                <a16:creationId xmlns:a16="http://schemas.microsoft.com/office/drawing/2014/main" id="{5D7875DF-6AC7-694C-8EF4-445248FB79E4}"/>
              </a:ext>
            </a:extLst>
          </p:cNvPr>
          <p:cNvPicPr>
            <a:picLocks noChangeAspect="1"/>
          </p:cNvPicPr>
          <p:nvPr/>
        </p:nvPicPr>
        <p:blipFill>
          <a:blip r:embed="rId2"/>
          <a:stretch>
            <a:fillRect/>
          </a:stretch>
        </p:blipFill>
        <p:spPr>
          <a:xfrm>
            <a:off x="6350215" y="5329238"/>
            <a:ext cx="2486025" cy="523875"/>
          </a:xfrm>
          <a:prstGeom prst="rect">
            <a:avLst/>
          </a:prstGeom>
        </p:spPr>
      </p:pic>
      <p:pic>
        <p:nvPicPr>
          <p:cNvPr id="7" name="Picture 6" descr="Diagram, schematic&#10;&#10;Description automatically generated">
            <a:extLst>
              <a:ext uri="{FF2B5EF4-FFF2-40B4-BE49-F238E27FC236}">
                <a16:creationId xmlns:a16="http://schemas.microsoft.com/office/drawing/2014/main" id="{1F0E9357-CCD6-6248-9AE4-615CA117CD01}"/>
              </a:ext>
            </a:extLst>
          </p:cNvPr>
          <p:cNvPicPr>
            <a:picLocks noChangeAspect="1"/>
          </p:cNvPicPr>
          <p:nvPr/>
        </p:nvPicPr>
        <p:blipFill>
          <a:blip r:embed="rId3"/>
          <a:stretch>
            <a:fillRect/>
          </a:stretch>
        </p:blipFill>
        <p:spPr>
          <a:xfrm>
            <a:off x="5703450" y="2803486"/>
            <a:ext cx="3155092" cy="2525752"/>
          </a:xfrm>
          <a:prstGeom prst="rect">
            <a:avLst/>
          </a:prstGeom>
        </p:spPr>
      </p:pic>
    </p:spTree>
    <p:extLst>
      <p:ext uri="{BB962C8B-B14F-4D97-AF65-F5344CB8AC3E}">
        <p14:creationId xmlns:p14="http://schemas.microsoft.com/office/powerpoint/2010/main" val="2799869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1FAC-2FFE-9D4E-9405-2A777513C566}"/>
              </a:ext>
            </a:extLst>
          </p:cNvPr>
          <p:cNvSpPr>
            <a:spLocks noGrp="1"/>
          </p:cNvSpPr>
          <p:nvPr>
            <p:ph type="title"/>
          </p:nvPr>
        </p:nvSpPr>
        <p:spPr/>
        <p:txBody>
          <a:bodyPr/>
          <a:lstStyle/>
          <a:p>
            <a:r>
              <a:rPr lang="en-US" dirty="0"/>
              <a:t>Which will be easier to debug?</a:t>
            </a:r>
          </a:p>
        </p:txBody>
      </p:sp>
      <p:pic>
        <p:nvPicPr>
          <p:cNvPr id="7" name="Picture 6" descr="A picture containing text, whiteboard&#10;&#10;Description automatically generated">
            <a:extLst>
              <a:ext uri="{FF2B5EF4-FFF2-40B4-BE49-F238E27FC236}">
                <a16:creationId xmlns:a16="http://schemas.microsoft.com/office/drawing/2014/main" id="{2EECA9F0-C938-C541-8474-4AC85A0DEDE5}"/>
              </a:ext>
            </a:extLst>
          </p:cNvPr>
          <p:cNvPicPr>
            <a:picLocks noChangeAspect="1"/>
          </p:cNvPicPr>
          <p:nvPr/>
        </p:nvPicPr>
        <p:blipFill>
          <a:blip r:embed="rId2"/>
          <a:stretch>
            <a:fillRect/>
          </a:stretch>
        </p:blipFill>
        <p:spPr>
          <a:xfrm>
            <a:off x="457200" y="1449248"/>
            <a:ext cx="5476875" cy="2028825"/>
          </a:xfrm>
          <a:prstGeom prst="rect">
            <a:avLst/>
          </a:prstGeom>
        </p:spPr>
      </p:pic>
      <p:pic>
        <p:nvPicPr>
          <p:cNvPr id="5" name="Content Placeholder 4" descr="A picture containing text, whiteboard&#10;&#10;Description automatically generated">
            <a:extLst>
              <a:ext uri="{FF2B5EF4-FFF2-40B4-BE49-F238E27FC236}">
                <a16:creationId xmlns:a16="http://schemas.microsoft.com/office/drawing/2014/main" id="{5D08657F-5EA2-5B40-9142-9AD8CB9F8028}"/>
              </a:ext>
            </a:extLst>
          </p:cNvPr>
          <p:cNvPicPr>
            <a:picLocks noGrp="1" noChangeAspect="1"/>
          </p:cNvPicPr>
          <p:nvPr>
            <p:ph idx="1"/>
          </p:nvPr>
        </p:nvPicPr>
        <p:blipFill>
          <a:blip r:embed="rId3"/>
          <a:stretch>
            <a:fillRect/>
          </a:stretch>
        </p:blipFill>
        <p:spPr>
          <a:xfrm>
            <a:off x="4572000" y="2860560"/>
            <a:ext cx="4533900" cy="2105025"/>
          </a:xfrm>
        </p:spPr>
      </p:pic>
      <p:pic>
        <p:nvPicPr>
          <p:cNvPr id="8" name="Picture 7">
            <a:extLst>
              <a:ext uri="{FF2B5EF4-FFF2-40B4-BE49-F238E27FC236}">
                <a16:creationId xmlns:a16="http://schemas.microsoft.com/office/drawing/2014/main" id="{EECB44C6-0E77-1744-AD63-691E13A1259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5000"/>
                    </a14:imgEffect>
                    <a14:imgEffect>
                      <a14:brightnessContrast bright="24000" contrast="33000"/>
                    </a14:imgEffect>
                  </a14:imgLayer>
                </a14:imgProps>
              </a:ext>
            </a:extLst>
          </a:blip>
          <a:stretch>
            <a:fillRect/>
          </a:stretch>
        </p:blipFill>
        <p:spPr>
          <a:xfrm>
            <a:off x="210130" y="4527410"/>
            <a:ext cx="4533900" cy="2105025"/>
          </a:xfrm>
          <a:prstGeom prst="rect">
            <a:avLst/>
          </a:prstGeom>
        </p:spPr>
      </p:pic>
    </p:spTree>
    <p:extLst>
      <p:ext uri="{BB962C8B-B14F-4D97-AF65-F5344CB8AC3E}">
        <p14:creationId xmlns:p14="http://schemas.microsoft.com/office/powerpoint/2010/main" val="212833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32324</TotalTime>
  <Words>3035</Words>
  <Application>Microsoft Macintosh PowerPoint</Application>
  <PresentationFormat>On-screen Show (4:3)</PresentationFormat>
  <Paragraphs>359</Paragraphs>
  <Slides>44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ＭＳ Ｐゴシック</vt:lpstr>
      <vt:lpstr>Arial</vt:lpstr>
      <vt:lpstr>Calibri</vt:lpstr>
      <vt:lpstr>Cambria Math</vt:lpstr>
      <vt:lpstr>Courier New</vt:lpstr>
      <vt:lpstr>Symbol</vt:lpstr>
      <vt:lpstr>Wingdings</vt:lpstr>
      <vt:lpstr>Office Theme</vt:lpstr>
      <vt:lpstr>Review</vt:lpstr>
      <vt:lpstr>Riddle</vt:lpstr>
      <vt:lpstr>The Language and Art of Electronics</vt:lpstr>
      <vt:lpstr>Foundations support the rest …</vt:lpstr>
      <vt:lpstr>DC circuits</vt:lpstr>
      <vt:lpstr>Resistance of the LED</vt:lpstr>
      <vt:lpstr>Component transfer functions</vt:lpstr>
      <vt:lpstr>How does an LM317 work?</vt:lpstr>
      <vt:lpstr>Which will be easier to debug?</vt:lpstr>
      <vt:lpstr>LM317 Automation</vt:lpstr>
      <vt:lpstr>PWM filter</vt:lpstr>
      <vt:lpstr>Emitter follower</vt:lpstr>
      <vt:lpstr>Current Mirror</vt:lpstr>
      <vt:lpstr>Prototyping</vt:lpstr>
      <vt:lpstr>AC circuits</vt:lpstr>
      <vt:lpstr>Fourier’s theorem &amp; complex numbers</vt:lpstr>
      <vt:lpstr>R-C circuit lab</vt:lpstr>
      <vt:lpstr>R-C circuit lab</vt:lpstr>
      <vt:lpstr>Matlab simulation</vt:lpstr>
      <vt:lpstr>KVL applies at all times</vt:lpstr>
      <vt:lpstr>Transistor as a valve</vt:lpstr>
      <vt:lpstr>Transistor Switch</vt:lpstr>
      <vt:lpstr>Simplest 1-transistor circuits</vt:lpstr>
      <vt:lpstr>2-transistor circuits</vt:lpstr>
      <vt:lpstr>Which familiar circuits do you see?</vt:lpstr>
      <vt:lpstr>Which familiar circuits do you see?</vt:lpstr>
      <vt:lpstr>How the n-FET works</vt:lpstr>
      <vt:lpstr>n-MOSFET vs. BJT</vt:lpstr>
      <vt:lpstr>Inverting and non-inverting op-amp amplifiers</vt:lpstr>
      <vt:lpstr>Analog math</vt:lpstr>
      <vt:lpstr>Microcontrollers and Microcomputers</vt:lpstr>
      <vt:lpstr>Transduction, Transformation, Transmission</vt:lpstr>
      <vt:lpstr>PowerPoint Presentation</vt:lpstr>
      <vt:lpstr>Transistor dimension evolution</vt:lpstr>
      <vt:lpstr>Diminishing returns</vt:lpstr>
      <vt:lpstr>What’s the future of Moore’s Law?</vt:lpstr>
      <vt:lpstr>Pace of Change</vt:lpstr>
      <vt:lpstr>Pace of Change</vt:lpstr>
      <vt:lpstr>Lessons from Electronics</vt:lpstr>
      <vt:lpstr>Arduino Lessons</vt:lpstr>
      <vt:lpstr>Metaprogramming</vt:lpstr>
      <vt:lpstr>The Society of Mind</vt:lpstr>
      <vt:lpstr>PowerPoint Presentation</vt:lpstr>
      <vt:lpstr>Recommended lectures and films</vt:lpstr>
    </vt:vector>
  </TitlesOfParts>
  <Company>bar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 </dc:title>
  <dc:creator>Brian Rasnow</dc:creator>
  <cp:lastModifiedBy>Rasnow, Brian K.</cp:lastModifiedBy>
  <cp:revision>79</cp:revision>
  <cp:lastPrinted>2018-05-09T17:49:36Z</cp:lastPrinted>
  <dcterms:created xsi:type="dcterms:W3CDTF">2012-03-26T16:57:05Z</dcterms:created>
  <dcterms:modified xsi:type="dcterms:W3CDTF">2025-06-26T17:42:55Z</dcterms:modified>
</cp:coreProperties>
</file>